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Montserrat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Ligh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Light-italic.fntdata"/><Relationship Id="rId30" Type="http://schemas.openxmlformats.org/officeDocument/2006/relationships/font" Target="fonts/MontserratLight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MontserratLigh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0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3aa57a7f0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e3aa57a7f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e3aa57a7f0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bb253fe08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5bb253fe08_0_2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bb253fe0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Немного цифр о нас</a:t>
            </a:r>
            <a:endParaRPr/>
          </a:p>
        </p:txBody>
      </p:sp>
      <p:sp>
        <p:nvSpPr>
          <p:cNvPr id="162" name="Google Shape;162;g15bb253fe0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bb253fe08_0_2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15bb253fe08_0_2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183" name="Google Shape;183;g15bb253fe08_0_2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5bb88da66c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15bb88da66c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191" name="Google Shape;191;g15bb88da66c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bb88da66c_1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15bb88da66c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199" name="Google Shape;199;g15bb88da66c_1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bb88da66c_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15bb88da66c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207" name="Google Shape;207;g15bb88da66c_1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5bb88da66c_1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15bb88da66c_1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215" name="Google Shape;215;g15bb88da66c_1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5bb253fe08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15bb253fe08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223" name="Google Shape;223;g15bb253fe08_0_2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ceholder-minus">
  <p:cSld name="Placeholder-minu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>
            <p:ph idx="2" type="pic"/>
          </p:nvPr>
        </p:nvSpPr>
        <p:spPr>
          <a:xfrm>
            <a:off x="5734781" y="960120"/>
            <a:ext cx="2126700" cy="322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laceholder-minus">
  <p:cSld name="1_Placeholder-minu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>
            <p:ph idx="2" type="pic"/>
          </p:nvPr>
        </p:nvSpPr>
        <p:spPr>
          <a:xfrm>
            <a:off x="1096891" y="1931670"/>
            <a:ext cx="3714900" cy="283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7"/>
          <p:cNvSpPr/>
          <p:nvPr>
            <p:ph idx="3" type="pic"/>
          </p:nvPr>
        </p:nvSpPr>
        <p:spPr>
          <a:xfrm>
            <a:off x="5093636" y="1931670"/>
            <a:ext cx="3714900" cy="283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1" name="Google Shape;101;p22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3" name="Google Shape;113;p24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4" name="Google Shape;114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" name="Google Shape;119;p25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1" name="Google Shape;12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Portfolio Three">
  <p:cSld name="19_Portfolio Thre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/>
          <p:nvPr>
            <p:ph idx="2" type="pic"/>
          </p:nvPr>
        </p:nvSpPr>
        <p:spPr>
          <a:xfrm>
            <a:off x="-27" y="1970"/>
            <a:ext cx="4457700" cy="514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9"/>
          <p:cNvSpPr/>
          <p:nvPr>
            <p:ph idx="3" type="pic"/>
          </p:nvPr>
        </p:nvSpPr>
        <p:spPr>
          <a:xfrm>
            <a:off x="4657748" y="0"/>
            <a:ext cx="4491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6.jpg"/><Relationship Id="rId5" Type="http://schemas.openxmlformats.org/officeDocument/2006/relationships/image" Target="../media/image14.png"/><Relationship Id="rId6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E2B8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5683" y="-6435"/>
            <a:ext cx="4339675" cy="515060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0"/>
          <p:cNvSpPr txBox="1"/>
          <p:nvPr/>
        </p:nvSpPr>
        <p:spPr>
          <a:xfrm>
            <a:off x="306324" y="1358275"/>
            <a:ext cx="61032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Эксплуатация ЦОД в новой реальности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325" y="314325"/>
            <a:ext cx="1120825" cy="5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/>
          <p:nvPr/>
        </p:nvSpPr>
        <p:spPr>
          <a:xfrm>
            <a:off x="306325" y="4207700"/>
            <a:ext cx="3890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Виталий Николаев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E2B8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61231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/>
          <p:nvPr/>
        </p:nvSpPr>
        <p:spPr>
          <a:xfrm>
            <a:off x="516125" y="3919950"/>
            <a:ext cx="3648600" cy="1156800"/>
          </a:xfrm>
          <a:prstGeom prst="rect">
            <a:avLst/>
          </a:prstGeom>
          <a:solidFill>
            <a:srgbClr val="A82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9"/>
          <p:cNvSpPr/>
          <p:nvPr/>
        </p:nvSpPr>
        <p:spPr>
          <a:xfrm>
            <a:off x="5011925" y="3919950"/>
            <a:ext cx="3648600" cy="1156800"/>
          </a:xfrm>
          <a:prstGeom prst="rect">
            <a:avLst/>
          </a:prstGeom>
          <a:solidFill>
            <a:srgbClr val="A82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9"/>
          <p:cNvSpPr txBox="1"/>
          <p:nvPr/>
        </p:nvSpPr>
        <p:spPr>
          <a:xfrm>
            <a:off x="5118000" y="3980398"/>
            <a:ext cx="4057800" cy="12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Виталий Николаев</a:t>
            </a:r>
            <a:endParaRPr b="1"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Директор по эксплуатации и строительству дата-центров в компании МИРАН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nikolaev@miran.ru</a:t>
            </a:r>
            <a:endParaRPr b="1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39"/>
          <p:cNvSpPr txBox="1"/>
          <p:nvPr/>
        </p:nvSpPr>
        <p:spPr>
          <a:xfrm>
            <a:off x="466725" y="389375"/>
            <a:ext cx="66402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solidFill>
                  <a:schemeClr val="lt1"/>
                </a:solidFill>
                <a:highlight>
                  <a:srgbClr val="A8218B"/>
                </a:highlight>
                <a:latin typeface="Montserrat"/>
                <a:ea typeface="Montserrat"/>
                <a:cs typeface="Montserrat"/>
                <a:sym typeface="Montserrat"/>
              </a:rPr>
              <a:t>Спасибо</a:t>
            </a:r>
            <a:endParaRPr b="1" sz="5200">
              <a:solidFill>
                <a:schemeClr val="lt1"/>
              </a:solidFill>
              <a:highlight>
                <a:srgbClr val="A8218B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7" name="Google Shape;247;p39"/>
          <p:cNvGrpSpPr/>
          <p:nvPr/>
        </p:nvGrpSpPr>
        <p:grpSpPr>
          <a:xfrm>
            <a:off x="542925" y="4022892"/>
            <a:ext cx="4057800" cy="953708"/>
            <a:chOff x="542925" y="1584492"/>
            <a:chExt cx="4057800" cy="953708"/>
          </a:xfrm>
        </p:grpSpPr>
        <p:sp>
          <p:nvSpPr>
            <p:cNvPr id="248" name="Google Shape;248;p39"/>
            <p:cNvSpPr txBox="1"/>
            <p:nvPr/>
          </p:nvSpPr>
          <p:spPr>
            <a:xfrm>
              <a:off x="542925" y="1584492"/>
              <a:ext cx="40578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Отдел продаж</a:t>
              </a:r>
              <a:r>
                <a:rPr lang="ru"/>
                <a:t> </a:t>
              </a:r>
              <a:endPara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49" name="Google Shape;249;p39"/>
            <p:cNvSpPr txBox="1"/>
            <p:nvPr/>
          </p:nvSpPr>
          <p:spPr>
            <a:xfrm>
              <a:off x="1765725" y="1584500"/>
              <a:ext cx="2269800" cy="4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5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8 (800) 222-00-19</a:t>
              </a:r>
              <a:endParaRPr b="1" sz="15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Бесплатно по России</a:t>
              </a:r>
              <a:endParaRPr b="1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50" name="Google Shape;250;p39"/>
            <p:cNvSpPr txBox="1"/>
            <p:nvPr/>
          </p:nvSpPr>
          <p:spPr>
            <a:xfrm>
              <a:off x="542925" y="2041692"/>
              <a:ext cx="40578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Тех. поддержка</a:t>
              </a:r>
              <a:endPara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51" name="Google Shape;251;p39"/>
            <p:cNvSpPr txBox="1"/>
            <p:nvPr/>
          </p:nvSpPr>
          <p:spPr>
            <a:xfrm>
              <a:off x="1765725" y="2041700"/>
              <a:ext cx="2269800" cy="49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ru" sz="15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7 (812) 490-70-91</a:t>
              </a:r>
              <a:endParaRPr b="1" sz="15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ru" sz="15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7 (495) 463-80-91</a:t>
              </a:r>
              <a:endParaRPr b="1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2902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 txBox="1"/>
          <p:nvPr/>
        </p:nvSpPr>
        <p:spPr>
          <a:xfrm>
            <a:off x="3884700" y="861700"/>
            <a:ext cx="4848300" cy="2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latin typeface="Montserrat"/>
                <a:ea typeface="Montserrat"/>
                <a:cs typeface="Montserrat"/>
                <a:sym typeface="Montserrat"/>
              </a:rPr>
              <a:t>Виталий Николаев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Директор по эксплуатации и строительству дата-центров в компании МИРАН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Сертифицированный ATD, AOS Uptime Institute специалист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Более 13 лет эксплуатации критической инженерной инфраструктуры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31"/>
          <p:cNvSpPr/>
          <p:nvPr/>
        </p:nvSpPr>
        <p:spPr>
          <a:xfrm>
            <a:off x="7527950" y="-1"/>
            <a:ext cx="1120800" cy="588900"/>
          </a:xfrm>
          <a:prstGeom prst="rect">
            <a:avLst/>
          </a:prstGeom>
          <a:solidFill>
            <a:srgbClr val="A52D86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7538" y="73017"/>
            <a:ext cx="761636" cy="36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3400" y="3774800"/>
            <a:ext cx="1113197" cy="95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3903" y="3774800"/>
            <a:ext cx="1073097" cy="955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2"/>
          <p:cNvPicPr preferRelativeResize="0"/>
          <p:nvPr/>
        </p:nvPicPr>
        <p:blipFill rotWithShape="1">
          <a:blip r:embed="rId3">
            <a:alphaModFix/>
          </a:blip>
          <a:srcRect b="0" l="33605" r="11981" t="0"/>
          <a:stretch/>
        </p:blipFill>
        <p:spPr>
          <a:xfrm>
            <a:off x="4169165" y="-9288"/>
            <a:ext cx="4983475" cy="515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389" y="4572001"/>
            <a:ext cx="673388" cy="2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2"/>
          <p:cNvSpPr/>
          <p:nvPr/>
        </p:nvSpPr>
        <p:spPr>
          <a:xfrm>
            <a:off x="3967450" y="4064700"/>
            <a:ext cx="4148100" cy="634500"/>
          </a:xfrm>
          <a:prstGeom prst="rect">
            <a:avLst/>
          </a:prstGeom>
          <a:solidFill>
            <a:srgbClr val="9E2B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2"/>
          <p:cNvSpPr txBox="1"/>
          <p:nvPr/>
        </p:nvSpPr>
        <p:spPr>
          <a:xfrm>
            <a:off x="4021425" y="4064700"/>
            <a:ext cx="4205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Мы стремимся создавать лучшие в РФ дата-центры для размещения IT оборудования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32"/>
          <p:cNvGrpSpPr/>
          <p:nvPr/>
        </p:nvGrpSpPr>
        <p:grpSpPr>
          <a:xfrm>
            <a:off x="4290300" y="144375"/>
            <a:ext cx="3439900" cy="921800"/>
            <a:chOff x="4823700" y="220575"/>
            <a:chExt cx="3439900" cy="921800"/>
          </a:xfrm>
        </p:grpSpPr>
        <p:sp>
          <p:nvSpPr>
            <p:cNvPr id="169" name="Google Shape;169;p32"/>
            <p:cNvSpPr/>
            <p:nvPr/>
          </p:nvSpPr>
          <p:spPr>
            <a:xfrm>
              <a:off x="4823700" y="220575"/>
              <a:ext cx="3233700" cy="648000"/>
            </a:xfrm>
            <a:prstGeom prst="rect">
              <a:avLst/>
            </a:prstGeom>
            <a:solidFill>
              <a:srgbClr val="9E2B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2"/>
            <p:cNvSpPr txBox="1"/>
            <p:nvPr/>
          </p:nvSpPr>
          <p:spPr>
            <a:xfrm>
              <a:off x="4838500" y="290550"/>
              <a:ext cx="34251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lang="ru" sz="3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ЦОД</a:t>
              </a:r>
              <a:r>
                <a:rPr b="1" i="0" lang="ru" sz="3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«М</a:t>
              </a:r>
              <a:r>
                <a:rPr b="1" lang="ru" sz="3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ИРАН</a:t>
              </a:r>
              <a:r>
                <a:rPr b="1" i="0" lang="ru" sz="3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»</a:t>
              </a:r>
              <a:endParaRPr b="1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4838500" y="795875"/>
              <a:ext cx="2127600" cy="346500"/>
            </a:xfrm>
            <a:prstGeom prst="rect">
              <a:avLst/>
            </a:prstGeom>
            <a:solidFill>
              <a:srgbClr val="9E2B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2"/>
            <p:cNvSpPr txBox="1"/>
            <p:nvPr/>
          </p:nvSpPr>
          <p:spPr>
            <a:xfrm>
              <a:off x="4966000" y="826775"/>
              <a:ext cx="18726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lang="ru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Санкт-Петербург</a:t>
              </a:r>
              <a:endPara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73" name="Google Shape;173;p32"/>
          <p:cNvSpPr txBox="1"/>
          <p:nvPr/>
        </p:nvSpPr>
        <p:spPr>
          <a:xfrm>
            <a:off x="320050" y="486850"/>
            <a:ext cx="4098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 место </a:t>
            </a:r>
            <a:r>
              <a:rPr lang="ru" sz="10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 кол-ву стоек в Петербурге</a:t>
            </a:r>
            <a:r>
              <a:rPr baseline="30000" lang="ru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(1)</a:t>
            </a:r>
            <a:endParaRPr baseline="30000" sz="1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17 место </a:t>
            </a:r>
            <a:r>
              <a:rPr lang="ru" sz="10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 кол-ву стоек </a:t>
            </a:r>
            <a:r>
              <a:rPr lang="ru" sz="1000">
                <a:latin typeface="Montserrat Medium"/>
                <a:ea typeface="Montserrat Medium"/>
                <a:cs typeface="Montserrat Medium"/>
                <a:sym typeface="Montserrat Medium"/>
              </a:rPr>
              <a:t>в России</a:t>
            </a:r>
            <a:r>
              <a:rPr baseline="30000" lang="ru">
                <a:latin typeface="Montserrat Medium"/>
                <a:ea typeface="Montserrat Medium"/>
                <a:cs typeface="Montserrat Medium"/>
                <a:sym typeface="Montserrat Medium"/>
              </a:rPr>
              <a:t> (1)</a:t>
            </a:r>
            <a:endParaRPr baseline="30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12 лет </a:t>
            </a:r>
            <a:r>
              <a:rPr lang="ru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рынке ЦОД</a:t>
            </a:r>
            <a:endParaRPr baseline="30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320050" y="3401049"/>
            <a:ext cx="2829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9E2B81"/>
                </a:solidFill>
                <a:latin typeface="Montserrat"/>
                <a:ea typeface="Montserrat"/>
                <a:cs typeface="Montserrat"/>
                <a:sym typeface="Montserrat"/>
              </a:rPr>
              <a:t>Клиенты</a:t>
            </a:r>
            <a:endParaRPr sz="2400">
              <a:solidFill>
                <a:srgbClr val="9E2B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320050" y="156549"/>
            <a:ext cx="2829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9E2B81"/>
                </a:solidFill>
                <a:latin typeface="Montserrat"/>
                <a:ea typeface="Montserrat"/>
                <a:cs typeface="Montserrat"/>
                <a:sym typeface="Montserrat"/>
              </a:rPr>
              <a:t>Дата-центр</a:t>
            </a:r>
            <a:endParaRPr baseline="30000" sz="2400">
              <a:solidFill>
                <a:srgbClr val="9E2B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320050" y="3699450"/>
            <a:ext cx="2631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900+</a:t>
            </a:r>
            <a:r>
              <a:rPr lang="ru" sz="12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активных клиентов</a:t>
            </a:r>
            <a:br>
              <a:rPr lang="ru" sz="12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320050" y="1942225"/>
            <a:ext cx="3952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9E2B81"/>
                </a:solidFill>
                <a:latin typeface="Montserrat"/>
                <a:ea typeface="Montserrat"/>
                <a:cs typeface="Montserrat"/>
                <a:sym typeface="Montserrat"/>
              </a:rPr>
              <a:t>Инфраструктура</a:t>
            </a:r>
            <a:endParaRPr sz="2400">
              <a:solidFill>
                <a:srgbClr val="9E2B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320050" y="2246650"/>
            <a:ext cx="3456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 </a:t>
            </a:r>
            <a:r>
              <a:rPr lang="ru" sz="12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дата-центра в Петербурге</a:t>
            </a:r>
            <a:br>
              <a:rPr lang="ru" sz="12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2400">
                <a:latin typeface="Montserrat SemiBold"/>
                <a:ea typeface="Montserrat SemiBold"/>
                <a:cs typeface="Montserrat SemiBold"/>
                <a:sym typeface="Montserrat SemiBold"/>
              </a:rPr>
              <a:t>560</a:t>
            </a:r>
            <a:r>
              <a:rPr lang="ru" sz="2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" sz="12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серверных шкаф</a:t>
            </a:r>
            <a:r>
              <a:rPr lang="ru" sz="1200">
                <a:latin typeface="Montserrat Medium"/>
                <a:ea typeface="Montserrat Medium"/>
                <a:cs typeface="Montserrat Medium"/>
                <a:sym typeface="Montserrat Medium"/>
              </a:rPr>
              <a:t>ов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1152100" y="4511750"/>
            <a:ext cx="218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(1) - Источник: Аналитический отчет рынка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ЦОД, iKS-Consulting 2020-2021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/>
        </p:nvSpPr>
        <p:spPr>
          <a:xfrm rot="-5400000">
            <a:off x="5545025" y="1365801"/>
            <a:ext cx="61806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00"/>
              <a:buFont typeface="Arial"/>
              <a:buNone/>
            </a:pPr>
            <a:r>
              <a:rPr b="0" i="0" lang="ru" sz="12500" u="none" cap="none" strike="noStrik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MIRAN</a:t>
            </a:r>
            <a:endParaRPr b="0" i="0" sz="12500" u="none" cap="none" strike="noStrik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389" y="4572001"/>
            <a:ext cx="673388" cy="2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802" y="86375"/>
            <a:ext cx="421000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/>
        </p:nvSpPr>
        <p:spPr>
          <a:xfrm rot="-5400000">
            <a:off x="5545025" y="1365801"/>
            <a:ext cx="61806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00"/>
              <a:buFont typeface="Arial"/>
              <a:buNone/>
            </a:pPr>
            <a:r>
              <a:rPr b="0" i="0" lang="ru" sz="12500" u="none" cap="none" strike="noStrik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MIRAN</a:t>
            </a:r>
            <a:endParaRPr b="0" i="0" sz="12500" u="none" cap="none" strike="noStrik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389" y="4572001"/>
            <a:ext cx="673388" cy="2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0800" y="204025"/>
            <a:ext cx="5734151" cy="457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/>
        </p:nvSpPr>
        <p:spPr>
          <a:xfrm rot="-5400000">
            <a:off x="5545025" y="1365801"/>
            <a:ext cx="61806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00"/>
              <a:buFont typeface="Arial"/>
              <a:buNone/>
            </a:pPr>
            <a:r>
              <a:rPr b="0" i="0" lang="ru" sz="12500" u="none" cap="none" strike="noStrik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MIRAN</a:t>
            </a:r>
            <a:endParaRPr b="0" i="0" sz="12500" u="none" cap="none" strike="noStrik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389" y="4572001"/>
            <a:ext cx="673388" cy="2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9127" y="94600"/>
            <a:ext cx="475479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/>
        </p:nvSpPr>
        <p:spPr>
          <a:xfrm rot="-5400000">
            <a:off x="5545025" y="1365801"/>
            <a:ext cx="61806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00"/>
              <a:buFont typeface="Arial"/>
              <a:buNone/>
            </a:pPr>
            <a:r>
              <a:rPr b="0" i="0" lang="ru" sz="12500" u="none" cap="none" strike="noStrik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MIRAN</a:t>
            </a:r>
            <a:endParaRPr b="0" i="0" sz="12500" u="none" cap="none" strike="noStrik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389" y="4572001"/>
            <a:ext cx="673388" cy="2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4425" y="461288"/>
            <a:ext cx="6140250" cy="38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/>
          <p:nvPr/>
        </p:nvSpPr>
        <p:spPr>
          <a:xfrm rot="-5400000">
            <a:off x="5545025" y="1365801"/>
            <a:ext cx="61806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00"/>
              <a:buFont typeface="Arial"/>
              <a:buNone/>
            </a:pPr>
            <a:r>
              <a:rPr b="0" i="0" lang="ru" sz="12500" u="none" cap="none" strike="noStrik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MIRAN</a:t>
            </a:r>
            <a:endParaRPr b="0" i="0" sz="12500" u="none" cap="none" strike="noStrik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8" name="Google Shape;21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389" y="4572001"/>
            <a:ext cx="673388" cy="2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6500" y="365613"/>
            <a:ext cx="5849750" cy="39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/>
        </p:nvSpPr>
        <p:spPr>
          <a:xfrm rot="-5400000">
            <a:off x="5545025" y="1365801"/>
            <a:ext cx="61806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00"/>
              <a:buFont typeface="Arial"/>
              <a:buNone/>
            </a:pPr>
            <a:r>
              <a:rPr b="0" i="0" lang="ru" sz="12500" u="none" cap="none" strike="noStrik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MIRAN</a:t>
            </a:r>
            <a:endParaRPr b="0" i="0" sz="12500" u="none" cap="none" strike="noStrik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38"/>
          <p:cNvSpPr txBox="1"/>
          <p:nvPr/>
        </p:nvSpPr>
        <p:spPr>
          <a:xfrm>
            <a:off x="281300" y="290550"/>
            <a:ext cx="3199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Наши услуги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389" y="4572001"/>
            <a:ext cx="673388" cy="2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8"/>
          <p:cNvSpPr txBox="1"/>
          <p:nvPr/>
        </p:nvSpPr>
        <p:spPr>
          <a:xfrm>
            <a:off x="119600" y="3280150"/>
            <a:ext cx="248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highlight>
                  <a:srgbClr val="A8218B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Аренда серверных шкафов</a:t>
            </a:r>
            <a:endParaRPr sz="1600">
              <a:solidFill>
                <a:schemeClr val="lt1"/>
              </a:solidFill>
              <a:highlight>
                <a:srgbClr val="A8218B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9" name="Google Shape;22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598" y="938950"/>
            <a:ext cx="2892349" cy="1930577"/>
          </a:xfrm>
          <a:prstGeom prst="rect">
            <a:avLst/>
          </a:prstGeom>
          <a:noFill/>
          <a:ln cap="flat" cmpd="sng" w="28575">
            <a:solidFill>
              <a:srgbClr val="A8218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0" name="Google Shape;230;p38"/>
          <p:cNvSpPr txBox="1"/>
          <p:nvPr/>
        </p:nvSpPr>
        <p:spPr>
          <a:xfrm>
            <a:off x="119598" y="2197605"/>
            <a:ext cx="248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highlight>
                  <a:srgbClr val="A8218B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Размещение rack серверов</a:t>
            </a:r>
            <a:endParaRPr sz="1600">
              <a:solidFill>
                <a:schemeClr val="lt1"/>
              </a:solidFill>
              <a:highlight>
                <a:srgbClr val="A8218B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31" name="Google Shape;231;p38"/>
          <p:cNvPicPr preferRelativeResize="0"/>
          <p:nvPr/>
        </p:nvPicPr>
        <p:blipFill rotWithShape="1">
          <a:blip r:embed="rId5">
            <a:alphaModFix/>
          </a:blip>
          <a:srcRect b="27441" l="5491" r="26716" t="11182"/>
          <a:stretch/>
        </p:blipFill>
        <p:spPr>
          <a:xfrm>
            <a:off x="3145350" y="938950"/>
            <a:ext cx="2843250" cy="1930575"/>
          </a:xfrm>
          <a:prstGeom prst="rect">
            <a:avLst/>
          </a:prstGeom>
          <a:noFill/>
          <a:ln cap="flat" cmpd="sng" w="28575">
            <a:solidFill>
              <a:srgbClr val="A8218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2" name="Google Shape;232;p38"/>
          <p:cNvSpPr txBox="1"/>
          <p:nvPr/>
        </p:nvSpPr>
        <p:spPr>
          <a:xfrm>
            <a:off x="3514095" y="2228350"/>
            <a:ext cx="248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highlight>
                  <a:srgbClr val="A8218B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Размещение tower</a:t>
            </a:r>
            <a:endParaRPr sz="1600">
              <a:solidFill>
                <a:schemeClr val="lt1"/>
              </a:solidFill>
              <a:highlight>
                <a:srgbClr val="A8218B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highlight>
                  <a:srgbClr val="A8218B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в дата-центре</a:t>
            </a:r>
            <a:endParaRPr sz="1600">
              <a:solidFill>
                <a:schemeClr val="lt1"/>
              </a:solidFill>
              <a:highlight>
                <a:srgbClr val="A8218B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33" name="Google Shape;233;p38"/>
          <p:cNvPicPr preferRelativeResize="0"/>
          <p:nvPr/>
        </p:nvPicPr>
        <p:blipFill rotWithShape="1">
          <a:blip r:embed="rId6">
            <a:alphaModFix/>
          </a:blip>
          <a:srcRect b="7243" l="3855" r="5425" t="7235"/>
          <a:stretch/>
        </p:blipFill>
        <p:spPr>
          <a:xfrm>
            <a:off x="6125495" y="938950"/>
            <a:ext cx="2843249" cy="1930576"/>
          </a:xfrm>
          <a:prstGeom prst="rect">
            <a:avLst/>
          </a:prstGeom>
          <a:noFill/>
          <a:ln cap="flat" cmpd="sng" w="28575">
            <a:solidFill>
              <a:srgbClr val="A8218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4" name="Google Shape;234;p38"/>
          <p:cNvSpPr txBox="1"/>
          <p:nvPr/>
        </p:nvSpPr>
        <p:spPr>
          <a:xfrm>
            <a:off x="6470496" y="2233199"/>
            <a:ext cx="248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highlight>
                  <a:srgbClr val="A8218B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Аренда физических серверов</a:t>
            </a:r>
            <a:endParaRPr sz="1600">
              <a:solidFill>
                <a:schemeClr val="lt1"/>
              </a:solidFill>
              <a:highlight>
                <a:srgbClr val="A8218B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5225000" y="3280150"/>
            <a:ext cx="248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highlight>
                  <a:srgbClr val="A8218B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Защита от</a:t>
            </a:r>
            <a:endParaRPr sz="1600">
              <a:solidFill>
                <a:schemeClr val="lt1"/>
              </a:solidFill>
              <a:highlight>
                <a:srgbClr val="A8218B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highlight>
                  <a:srgbClr val="A8218B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DDoS атак</a:t>
            </a:r>
            <a:endParaRPr sz="1600">
              <a:solidFill>
                <a:schemeClr val="lt1"/>
              </a:solidFill>
              <a:highlight>
                <a:srgbClr val="A8218B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6" name="Google Shape;236;p38"/>
          <p:cNvSpPr txBox="1"/>
          <p:nvPr/>
        </p:nvSpPr>
        <p:spPr>
          <a:xfrm>
            <a:off x="6681699" y="3280150"/>
            <a:ext cx="248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highlight>
                  <a:srgbClr val="31B197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Доступ в Интернет</a:t>
            </a:r>
            <a:endParaRPr sz="1600">
              <a:solidFill>
                <a:schemeClr val="lt1"/>
              </a:solidFill>
              <a:highlight>
                <a:srgbClr val="31B197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highlight>
                  <a:srgbClr val="31B197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и каналы связи</a:t>
            </a:r>
            <a:endParaRPr sz="1600">
              <a:solidFill>
                <a:schemeClr val="lt1"/>
              </a:solidFill>
              <a:highlight>
                <a:srgbClr val="31B197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7" name="Google Shape;237;p38"/>
          <p:cNvSpPr txBox="1"/>
          <p:nvPr/>
        </p:nvSpPr>
        <p:spPr>
          <a:xfrm>
            <a:off x="2485872" y="3280150"/>
            <a:ext cx="2756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highlight>
                  <a:schemeClr val="accen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Облако и виртуальные серверы</a:t>
            </a:r>
            <a:endParaRPr sz="1600">
              <a:solidFill>
                <a:schemeClr val="lt1"/>
              </a:solidFill>
              <a:highlight>
                <a:schemeClr val="accent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