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4" r:id="rId4"/>
    <p:sldId id="262" r:id="rId5"/>
    <p:sldId id="278" r:id="rId6"/>
    <p:sldId id="279" r:id="rId7"/>
    <p:sldId id="280" r:id="rId8"/>
    <p:sldId id="283" r:id="rId9"/>
    <p:sldId id="282" r:id="rId10"/>
    <p:sldId id="261" r:id="rId11"/>
    <p:sldId id="264" r:id="rId12"/>
    <p:sldId id="275" r:id="rId13"/>
    <p:sldId id="265" r:id="rId14"/>
    <p:sldId id="263" r:id="rId15"/>
    <p:sldId id="259" r:id="rId16"/>
    <p:sldId id="267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1"/>
    <a:srgbClr val="479C2B"/>
    <a:srgbClr val="F8B100"/>
    <a:srgbClr val="E1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3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0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0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1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7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8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2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8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F5BC-A028-4F05-A2B4-09564AC61E0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A590-46F6-4AE4-BD12-FE8D6471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mailto:info@iqdata.center" TargetMode="External"/><Relationship Id="rId4" Type="http://schemas.openxmlformats.org/officeDocument/2006/relationships/hyperlink" Target="tel:+7812416741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7"/>
            <a:ext cx="9144000" cy="6858000"/>
          </a:xfrm>
          <a:prstGeom prst="rect">
            <a:avLst/>
          </a:prstGeom>
          <a:solidFill>
            <a:srgbClr val="F8B100"/>
          </a:solidFill>
          <a:ln>
            <a:solidFill>
              <a:srgbClr val="F8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Дата-центр, который впечатляет.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1"/>
            <a:ext cx="8352928" cy="2843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1" y="3161160"/>
            <a:ext cx="2606833" cy="35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479C2B"/>
          </a:solidFill>
          <a:ln>
            <a:solidFill>
              <a:srgbClr val="479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Аренда и размещение оборудования в дата-центре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48478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личном кабинете предоставим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вам полную информацию для мониторинга всех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процессов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заказа новых услуг, удобный функционал для бухгалтерской отчетности, прямой доступ 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тикет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системе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2708920"/>
            <a:ext cx="8059275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479C2B"/>
          </a:solidFill>
          <a:ln>
            <a:solidFill>
              <a:srgbClr val="479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Удобство работы с нами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844824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Управляйте сервером удаленно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Через подключенный IPMI вы сможете следить за состоянием сервера, включать/выключать, перезагружать его. При необходимости в течение 10 минут подключим к серверу клавиатуру и монитор через IP-KVM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Работайте нашими руками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Видеотрансляция работ с сервером, выполняемых по вашим командам специалистами IMAQLIQ. Перезагрузка сервера по вашему запросу в течение 5 минут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Доверьте нам мониторинг оборудования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Подключение сервера к нашей комплексной системе мониторинга, отправка SMS-уведомлений о возможных проблемах с вашим оборудованием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9052" r="69691" b="9553"/>
          <a:stretch/>
        </p:blipFill>
        <p:spPr bwMode="auto">
          <a:xfrm>
            <a:off x="6588224" y="1628799"/>
            <a:ext cx="2227701" cy="511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0064A1"/>
          </a:solidFill>
          <a:ln>
            <a:solidFill>
              <a:srgbClr val="006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open_sansregular"/>
              </a:rPr>
              <a:t>Успешную работу любого современного дата-центра невозможно представить без личного кабинета </a:t>
            </a:r>
            <a:r>
              <a:rPr lang="ru-RU" sz="2400" dirty="0" smtClean="0">
                <a:solidFill>
                  <a:schemeClr val="bg1"/>
                </a:solidFill>
                <a:latin typeface="open_sansregular"/>
              </a:rPr>
              <a:t>клиентов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7945"/>
            <a:ext cx="7956884" cy="53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0064A1"/>
          </a:solidFill>
          <a:ln>
            <a:solidFill>
              <a:srgbClr val="006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Техническая поддержка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348880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Штат </a:t>
            </a:r>
            <a:r>
              <a:rPr lang="ru-RU" dirty="0">
                <a:latin typeface="Arial" pitchFamily="34" charset="0"/>
                <a:cs typeface="Arial" pitchFamily="34" charset="0"/>
              </a:rPr>
              <a:t>технических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специалистов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связи 24 часа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Время реакции 3 минуты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Время решения проблемы от 5 минут в зависимости от сложности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Однозначные пошаговые инструкции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Учебная отработка ситуаций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Мотивирующая система KPI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Хранение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запчастей рядом с серверной для оперативной замены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Четкая поисковая маркировка оборудования и линий связи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7455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Бьем все рекорды по скорости технической поддержки.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6116"/>
            <a:ext cx="3116571" cy="43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F8B100"/>
          </a:solidFill>
          <a:ln>
            <a:solidFill>
              <a:srgbClr val="F8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Встречи с нами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516" y="452189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Удобный подъезд с хорошей дорогой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Собственная парковка на 40 мест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Зона погрузки-разгрузки (погрузчик,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вилочная тележка, гидравлический лифт </a:t>
            </a:r>
            <a:r>
              <a:rPr lang="ru-RU" dirty="0">
                <a:latin typeface="Arial" pitchFamily="34" charset="0"/>
                <a:cs typeface="Arial" pitchFamily="34" charset="0"/>
              </a:rPr>
              <a:t>и грузовой пандус)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Уютная рабочая зона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Ячейки для хранения ЗИП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Помощь наших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специалистов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7455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Есть все необходимое для встречи гостей на высшем уровне.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4" t="33128" r="12242" b="33436"/>
          <a:stretch/>
        </p:blipFill>
        <p:spPr bwMode="auto">
          <a:xfrm>
            <a:off x="895351" y="2408839"/>
            <a:ext cx="7353298" cy="181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F8B100"/>
          </a:solidFill>
          <a:ln>
            <a:solidFill>
              <a:srgbClr val="F8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Ждем встречи с вами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6"/>
          <p:cNvSpPr/>
          <p:nvPr/>
        </p:nvSpPr>
        <p:spPr>
          <a:xfrm>
            <a:off x="4499992" y="1988213"/>
            <a:ext cx="4018268" cy="3523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213"/>
            <a:ext cx="3252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Санкт-Петербург,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ул. Седова, 11Б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(въезд с ул. Автогенная)</a:t>
            </a:r>
          </a:p>
          <a:p>
            <a:endParaRPr lang="ru-RU" dirty="0">
              <a:latin typeface="Arial" pitchFamily="34" charset="0"/>
              <a:cs typeface="Arial" pitchFamily="34" charset="0"/>
              <a:hlinkClick r:id="rId4"/>
            </a:endParaRPr>
          </a:p>
          <a:p>
            <a:endParaRPr lang="ru-RU" dirty="0">
              <a:latin typeface="Arial" pitchFamily="34" charset="0"/>
              <a:cs typeface="Arial" pitchFamily="34" charset="0"/>
              <a:hlinkClick r:id="rId4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4"/>
              </a:rPr>
              <a:t>+7 (812) 416-7-411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  <a:hlinkClick r:id="rId5"/>
              </a:rPr>
              <a:t>info@iqdata.center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Мы в соцсетях: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4" t="46323" r="31728" b="47739"/>
          <a:stretch/>
        </p:blipFill>
        <p:spPr bwMode="auto">
          <a:xfrm>
            <a:off x="483543" y="1916832"/>
            <a:ext cx="450018" cy="53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3" t="53144" r="31891" b="41649"/>
          <a:stretch/>
        </p:blipFill>
        <p:spPr bwMode="auto">
          <a:xfrm>
            <a:off x="451694" y="3280874"/>
            <a:ext cx="447898" cy="50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58483" r="31728" b="37320"/>
          <a:stretch/>
        </p:blipFill>
        <p:spPr bwMode="auto">
          <a:xfrm>
            <a:off x="467544" y="4149080"/>
            <a:ext cx="48201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3" t="62405" r="10618" b="31821"/>
          <a:stretch/>
        </p:blipFill>
        <p:spPr bwMode="auto">
          <a:xfrm>
            <a:off x="755576" y="5085184"/>
            <a:ext cx="2185511" cy="42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1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4A1"/>
          </a:solidFill>
          <a:ln>
            <a:solidFill>
              <a:srgbClr val="006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420888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дата-центре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Imaqliq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 найдете не только идеальные условия для хранения вашего оборудования, но и искреннюю заботу, позитивные человеческие отношения, открытость и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проактивность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Это наш стандарт общения с клиентами. И это то, за что нас в первую очередь ценят.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6669" r="54691" b="54775"/>
          <a:stretch/>
        </p:blipFill>
        <p:spPr bwMode="auto">
          <a:xfrm>
            <a:off x="2465109" y="764704"/>
            <a:ext cx="4213782" cy="12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7112"/>
            <a:ext cx="1512168" cy="2154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050" y="4437112"/>
            <a:ext cx="1728718" cy="2091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437112"/>
            <a:ext cx="1512167" cy="21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0064A1"/>
          </a:solidFill>
          <a:ln>
            <a:solidFill>
              <a:srgbClr val="006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IMAQLIQ?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2627034"/>
            <a:ext cx="5741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cap="all" dirty="0" smtClean="0"/>
          </a:p>
          <a:p>
            <a:endParaRPr lang="en-US" sz="2000" cap="all" dirty="0"/>
          </a:p>
          <a:p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000" cap="all" dirty="0">
                <a:latin typeface="Arial" panose="020B0604020202020204" pitchFamily="34" charset="0"/>
                <a:cs typeface="Arial" panose="020B0604020202020204" pitchFamily="34" charset="0"/>
              </a:rPr>
              <a:t>СТРЕМИМСЯ К СОВЕРШЕНСТВУ — БЫТЬ ЛУЧШИМИ ВО ВСЕМ</a:t>
            </a:r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лучшие условия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наших клиентов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быть самой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инициативной,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находчивой и предприимчивой командой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генерировать лучшие идеи и смело воплощать их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2627034"/>
            <a:ext cx="2088322" cy="37249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1774557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IMAQLIQ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«Остров завтрашнего дня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Именно так исконно назывался о.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Ратманова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Беринговом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проливе - остров, который первым на Земле встречает рассвет.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9133" y="0"/>
            <a:ext cx="2452819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1" y="2492896"/>
            <a:ext cx="4215465" cy="4149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48697"/>
            <a:ext cx="6606480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Собственное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здание с возможностью</a:t>
            </a:r>
            <a:b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расширения площадей дата-центра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Королевские условия для ваших данных, приятная компания для вас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полном соответствии с требованиями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защите персональных данных 152-ФЗ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 м</a:t>
            </a:r>
            <a:r>
              <a:rPr lang="ru-RU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современных технологий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Оборудование ведущих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мировых брендов (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IBM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Cisco Systems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Juniper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Networks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Реакция техподдержки: 3 минуты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19652"/>
            <a:ext cx="9144000" cy="648072"/>
          </a:xfrm>
          <a:prstGeom prst="rect">
            <a:avLst/>
          </a:prstGeom>
          <a:solidFill>
            <a:srgbClr val="F8B100"/>
          </a:solidFill>
          <a:ln>
            <a:solidFill>
              <a:srgbClr val="F8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Дата-центр </a:t>
            </a:r>
            <a:r>
              <a:rPr lang="ru-RU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 TIER </a:t>
            </a:r>
            <a:r>
              <a:rPr lang="ru-RU" sz="2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en-US" sz="2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минутах от центра Петербурга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E1002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Хранение информации и ее безопасность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2348880"/>
            <a:ext cx="60486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Моментальная реакция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вопросы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Оперативное устранение неисправностей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оборудовании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работниками ДЦ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Система переключения питания полностью автоматизирована и зарезервирована по схеме N+1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Держим градус при любой загрузке дата-центра - Простая, поэтому надежная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экологичная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система охлаждения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Системы пожарной и охранной сигнализации, автоматическое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газовое пожаротушение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Системы видеонаблюдения с круглосуточной записью, КПП с вооруженной вневедомственной охраной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Круглосуточный доступ клиентов в дата-центр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7455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Информация компании - ее сокровища и мы храним их бережно.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3284861"/>
            <a:ext cx="2448272" cy="3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E1002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дата-центра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очередь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20486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0170" indent="-285750">
              <a:lnSpc>
                <a:spcPct val="100000"/>
              </a:lnSpc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Два независимых ввода электропитания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системой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АВР. Каждый ввод по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900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marR="128270" indent="-28575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Четыре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централизованных, дублирующих  ИБП, мощность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marR="441325" indent="-285750">
              <a:lnSpc>
                <a:spcPct val="100000"/>
              </a:lnSpc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Вентиляция и кондиционирование  осуществляется с верхней подачей  воздушных потоков по системе горячего и холодного коридоров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Дизель генератор мощностью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1200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tabLst>
                <a:tab pos="384175" algn="l"/>
                <a:tab pos="38481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360 м2 на 150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серверных шкафов 42U/48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455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Дата-центр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уровня надежности TIER III.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69132"/>
            <a:ext cx="3059832" cy="2039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69132"/>
            <a:ext cx="3096344" cy="20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E1002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дата-центра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очередь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564" y="422108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Физическая безопасность.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772" y="465313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"/>
              </a:spcBef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Ограждение по периметру</a:t>
            </a:r>
          </a:p>
          <a:p>
            <a:pPr marL="285750" indent="-285750"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Вооруженная охрана</a:t>
            </a:r>
          </a:p>
          <a:p>
            <a:pPr marL="285750" indent="-285750"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Видеонаблюдение и СКУД</a:t>
            </a:r>
          </a:p>
          <a:p>
            <a:pPr marL="285750" indent="-285750"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Физическое ограждение ячейки</a:t>
            </a:r>
          </a:p>
          <a:p>
            <a:pPr marL="285750" indent="-285750"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Запираемые серверные шкафы</a:t>
            </a:r>
          </a:p>
          <a:p>
            <a:pPr marL="285750" marR="951865" indent="-285750"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Возможность установки  индивидуальных решений  физической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61836"/>
            <a:ext cx="3362743" cy="2243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61836"/>
            <a:ext cx="3364842" cy="22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E1002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дата-центра,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очередь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20486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0170" indent="-285750">
              <a:lnSpc>
                <a:spcPct val="100000"/>
              </a:lnSpc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Четыре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независимых ввода электропитания по системе АВР. Каждый ввод по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1000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marR="128270" indent="-28575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Восемь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централизованных, дублирующих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ИБП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мощность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marR="441325" indent="-285750">
              <a:lnSpc>
                <a:spcPct val="100000"/>
              </a:lnSpc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Вентиляция и кондиционирование  осуществляется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системе горячего и холодного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коридоров, с изоляцией холодного коридора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tabLst>
                <a:tab pos="412750" algn="l"/>
                <a:tab pos="41402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Три дизель генератора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мощностью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1500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tabLst>
                <a:tab pos="384175" algn="l"/>
                <a:tab pos="38481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Два зала, по 250 м2,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216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серверных шкафов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48U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455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Запущена вторая очередь дата-центра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3150098" cy="2102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3201919" cy="21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59" y="4511367"/>
            <a:ext cx="3448307" cy="1945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60" y="1739944"/>
            <a:ext cx="3438072" cy="22942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E1002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Дата-центра,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очередь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62" y="2440801"/>
            <a:ext cx="2643758" cy="3525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56" y="1739944"/>
            <a:ext cx="2873733" cy="2155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11368"/>
            <a:ext cx="2862829" cy="19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720080"/>
          </a:xfrm>
          <a:prstGeom prst="rect">
            <a:avLst/>
          </a:prstGeom>
          <a:solidFill>
            <a:srgbClr val="E1002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Дата-центра,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очередь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0608" r="51039" b="53632"/>
          <a:stretch/>
        </p:blipFill>
        <p:spPr bwMode="auto">
          <a:xfrm>
            <a:off x="6655685" y="46595"/>
            <a:ext cx="2452819" cy="5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climatechnik.nethouse.ru/static/img/0000/0004/5846/45846726.qd4qqf5hvg.W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78" y="3224888"/>
            <a:ext cx="2432638" cy="12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84482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вентиляции и кондиционирования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STULZ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ИБП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Delta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Электрощитовое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оборудование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Серверные шкафы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C3Solutions</a:t>
            </a:r>
          </a:p>
          <a:p>
            <a:endParaRPr lang="ru-RU" dirty="0"/>
          </a:p>
        </p:txBody>
      </p:sp>
      <p:pic>
        <p:nvPicPr>
          <p:cNvPr id="1028" name="Picture 4" descr="https://avatars.mds.yandex.net/get-altay/1077949/2a00000168554f5c6ead2a6b36efea1b715e/X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92950"/>
            <a:ext cx="3600143" cy="11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Fg-EFqWAAAfUy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3082053" cy="12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ksmedia.ru/data/2021/04/17/1237413866/C3_logo_base-w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89" y="3224888"/>
            <a:ext cx="2730232" cy="12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6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626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open_sansregular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</dc:creator>
  <cp:lastModifiedBy>Андрей</cp:lastModifiedBy>
  <cp:revision>68</cp:revision>
  <cp:lastPrinted>2022-02-17T14:22:11Z</cp:lastPrinted>
  <dcterms:created xsi:type="dcterms:W3CDTF">2020-03-02T15:50:05Z</dcterms:created>
  <dcterms:modified xsi:type="dcterms:W3CDTF">2022-02-18T15:39:08Z</dcterms:modified>
</cp:coreProperties>
</file>