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1" r:id="rId2"/>
    <p:sldId id="381" r:id="rId3"/>
    <p:sldId id="368" r:id="rId4"/>
    <p:sldId id="369" r:id="rId5"/>
    <p:sldId id="370" r:id="rId6"/>
    <p:sldId id="371" r:id="rId7"/>
    <p:sldId id="363" r:id="rId8"/>
    <p:sldId id="364" r:id="rId9"/>
    <p:sldId id="365" r:id="rId10"/>
    <p:sldId id="366" r:id="rId11"/>
    <p:sldId id="373" r:id="rId12"/>
    <p:sldId id="374" r:id="rId13"/>
    <p:sldId id="375" r:id="rId14"/>
    <p:sldId id="376" r:id="rId15"/>
    <p:sldId id="377" r:id="rId16"/>
    <p:sldId id="378" r:id="rId17"/>
    <p:sldId id="380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ias Kayser - Smartoptics" initials="MK-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0927-C294-4831-BBBB-81175F878A1F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6B5A-5960-4ACE-A582-E47DF6F2C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0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DD6E-1C52-45C0-A2C1-51CA38D1EB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50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9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7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62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63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11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968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16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611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6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81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1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85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1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78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76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EF00-D7E2-4ADF-9E1A-4B62735424A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52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0FDC-31D5-436F-8BFD-33494A439775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A2A2-665E-480E-B6BF-E74E0A09F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SO_ppt_background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313801" y="3756898"/>
            <a:ext cx="3385574" cy="356265"/>
          </a:xfrm>
          <a:prstGeom prst="rect">
            <a:avLst/>
          </a:prstGeom>
        </p:spPr>
        <p:txBody>
          <a:bodyPr vert="horz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90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p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O_ppt_background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313800" y="3756896"/>
            <a:ext cx="3385574" cy="356265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688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SO_ppt_background_content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13" name="Pladsholder til indhold 12"/>
          <p:cNvSpPr>
            <a:spLocks noGrp="1"/>
          </p:cNvSpPr>
          <p:nvPr>
            <p:ph sz="quarter" idx="10"/>
          </p:nvPr>
        </p:nvSpPr>
        <p:spPr>
          <a:xfrm>
            <a:off x="457200" y="1310404"/>
            <a:ext cx="8229600" cy="4590665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da-DK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0136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D4333B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749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0FDC-31D5-436F-8BFD-33494A439775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A2A2-665E-480E-B6BF-E74E0A09F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65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46.jp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gif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png"/><Relationship Id="rId22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hyperlink" Target="http://www.ndm.net/storage/main/hds-storage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slide" Target="slide1.xml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48064" y="3756898"/>
            <a:ext cx="3551311" cy="46419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Plug-and-Play </a:t>
            </a:r>
            <a:r>
              <a:rPr lang="ru-RU" sz="1200" dirty="0" smtClean="0"/>
              <a:t>решения для объединения </a:t>
            </a:r>
            <a:r>
              <a:rPr lang="ru-RU" sz="1200" dirty="0" smtClean="0"/>
              <a:t>ЦОД</a:t>
            </a:r>
            <a:endParaRPr lang="en-US" sz="1200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6156176" y="5949280"/>
            <a:ext cx="2736304" cy="572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200" dirty="0" smtClean="0"/>
              <a:t>Вера Лебедева</a:t>
            </a:r>
          </a:p>
          <a:p>
            <a:r>
              <a:rPr lang="en-US" sz="1200" dirty="0" smtClean="0"/>
              <a:t>vlebedeva@ocs.ru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52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3" idx="2"/>
            <a:endCxn id="3" idx="2"/>
          </p:cNvCxnSpPr>
          <p:nvPr/>
        </p:nvCxnSpPr>
        <p:spPr>
          <a:xfrm>
            <a:off x="4608004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54"/>
          <p:cNvCxnSpPr/>
          <p:nvPr/>
        </p:nvCxnSpPr>
        <p:spPr>
          <a:xfrm>
            <a:off x="1893270" y="2038903"/>
            <a:ext cx="8980" cy="3502533"/>
          </a:xfrm>
          <a:prstGeom prst="line">
            <a:avLst/>
          </a:prstGeom>
          <a:noFill/>
          <a:ln w="123825" cap="flat" cmpd="sng" algn="ctr">
            <a:solidFill>
              <a:sysClr val="window" lastClr="FFFFFF"/>
            </a:solidFill>
            <a:prstDash val="lgDash"/>
            <a:miter lim="800000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42111" y="2095834"/>
            <a:ext cx="1195827" cy="23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188">
              <a:defRPr/>
            </a:pPr>
            <a:r>
              <a:rPr lang="en-US" sz="943" kern="0" dirty="0">
                <a:solidFill>
                  <a:prstClr val="black"/>
                </a:solidFill>
              </a:rPr>
              <a:t>Transmit fiber (</a:t>
            </a:r>
            <a:r>
              <a:rPr lang="en-US" sz="943" kern="0" dirty="0" err="1">
                <a:solidFill>
                  <a:prstClr val="black"/>
                </a:solidFill>
              </a:rPr>
              <a:t>Tx</a:t>
            </a:r>
            <a:r>
              <a:rPr lang="en-US" sz="943" kern="0" dirty="0">
                <a:solidFill>
                  <a:prstClr val="black"/>
                </a:solidFill>
              </a:rPr>
              <a:t>)</a:t>
            </a:r>
            <a:endParaRPr lang="en-GB" sz="943" kern="0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2111" y="5347582"/>
            <a:ext cx="2598326" cy="3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188">
              <a:defRPr/>
            </a:pPr>
            <a:r>
              <a:rPr lang="pl-PL" sz="943" b="1" kern="0" dirty="0">
                <a:solidFill>
                  <a:prstClr val="black"/>
                </a:solidFill>
              </a:rPr>
              <a:t>DARK FIBER SOLUTION</a:t>
            </a:r>
            <a:endParaRPr lang="en-US" sz="943" b="1" kern="0" dirty="0">
              <a:solidFill>
                <a:prstClr val="black"/>
              </a:solidFill>
            </a:endParaRPr>
          </a:p>
          <a:p>
            <a:pPr algn="ctr" defTabSz="862188">
              <a:defRPr/>
            </a:pPr>
            <a:r>
              <a:rPr lang="pl-PL" sz="943" kern="0" dirty="0">
                <a:solidFill>
                  <a:prstClr val="black"/>
                </a:solidFill>
              </a:rPr>
              <a:t>Single channel</a:t>
            </a:r>
            <a:endParaRPr lang="en-US" sz="943" kern="0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50804" y="5347582"/>
            <a:ext cx="2598326" cy="3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188">
              <a:defRPr/>
            </a:pPr>
            <a:r>
              <a:rPr lang="pl-PL" sz="943" b="1" kern="0" dirty="0">
                <a:solidFill>
                  <a:prstClr val="black"/>
                </a:solidFill>
              </a:rPr>
              <a:t>1310 + 1550 SOLUTION</a:t>
            </a:r>
            <a:endParaRPr lang="en-US" sz="943" b="1" kern="0" dirty="0">
              <a:solidFill>
                <a:prstClr val="black"/>
              </a:solidFill>
            </a:endParaRPr>
          </a:p>
          <a:p>
            <a:pPr algn="ctr" defTabSz="862188">
              <a:defRPr/>
            </a:pPr>
            <a:r>
              <a:rPr lang="pl-PL" sz="943" kern="0" dirty="0" err="1">
                <a:solidFill>
                  <a:prstClr val="black"/>
                </a:solidFill>
              </a:rPr>
              <a:t>Two</a:t>
            </a:r>
            <a:r>
              <a:rPr lang="pl-PL" sz="943" kern="0" dirty="0">
                <a:solidFill>
                  <a:prstClr val="black"/>
                </a:solidFill>
              </a:rPr>
              <a:t> </a:t>
            </a:r>
            <a:r>
              <a:rPr lang="pl-PL" sz="943" kern="0" dirty="0" err="1">
                <a:solidFill>
                  <a:prstClr val="black"/>
                </a:solidFill>
              </a:rPr>
              <a:t>channels</a:t>
            </a:r>
            <a:endParaRPr lang="en-US" sz="943" kern="0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34065" y="2095497"/>
            <a:ext cx="1143173" cy="23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188">
              <a:defRPr/>
            </a:pPr>
            <a:r>
              <a:rPr lang="en-US" sz="943" kern="0" dirty="0">
                <a:solidFill>
                  <a:prstClr val="black"/>
                </a:solidFill>
              </a:rPr>
              <a:t>Receive fiber (</a:t>
            </a:r>
            <a:r>
              <a:rPr lang="en-US" sz="943" kern="0" dirty="0" err="1">
                <a:solidFill>
                  <a:prstClr val="black"/>
                </a:solidFill>
              </a:rPr>
              <a:t>Tx</a:t>
            </a:r>
            <a:r>
              <a:rPr lang="en-US" sz="943" kern="0" dirty="0">
                <a:solidFill>
                  <a:prstClr val="black"/>
                </a:solidFill>
              </a:rPr>
              <a:t>)</a:t>
            </a:r>
            <a:endParaRPr lang="en-GB" sz="943" kern="0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950803" y="2089237"/>
            <a:ext cx="1195827" cy="23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188">
              <a:defRPr/>
            </a:pPr>
            <a:r>
              <a:rPr lang="en-US" sz="943" kern="0" dirty="0">
                <a:solidFill>
                  <a:prstClr val="black"/>
                </a:solidFill>
              </a:rPr>
              <a:t>Transmit fiber (</a:t>
            </a:r>
            <a:r>
              <a:rPr lang="en-US" sz="943" kern="0" dirty="0" err="1">
                <a:solidFill>
                  <a:prstClr val="black"/>
                </a:solidFill>
              </a:rPr>
              <a:t>Tx</a:t>
            </a:r>
            <a:r>
              <a:rPr lang="en-US" sz="943" kern="0" dirty="0">
                <a:solidFill>
                  <a:prstClr val="black"/>
                </a:solidFill>
              </a:rPr>
              <a:t>)</a:t>
            </a:r>
            <a:endParaRPr lang="en-GB" sz="943" kern="0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398125" y="2088899"/>
            <a:ext cx="1143173" cy="23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188">
              <a:defRPr/>
            </a:pPr>
            <a:r>
              <a:rPr lang="en-US" sz="943" kern="0" dirty="0">
                <a:solidFill>
                  <a:prstClr val="black"/>
                </a:solidFill>
              </a:rPr>
              <a:t>Receive fiber (</a:t>
            </a:r>
            <a:r>
              <a:rPr lang="en-US" sz="943" kern="0" dirty="0" err="1">
                <a:solidFill>
                  <a:prstClr val="black"/>
                </a:solidFill>
              </a:rPr>
              <a:t>Tx</a:t>
            </a:r>
            <a:r>
              <a:rPr lang="en-US" sz="943" kern="0" dirty="0">
                <a:solidFill>
                  <a:prstClr val="black"/>
                </a:solidFill>
              </a:rPr>
              <a:t>)</a:t>
            </a:r>
            <a:endParaRPr lang="en-GB" sz="943" kern="0" dirty="0">
              <a:solidFill>
                <a:prstClr val="black"/>
              </a:solidFill>
            </a:endParaRPr>
          </a:p>
        </p:txBody>
      </p:sp>
      <p:pic>
        <p:nvPicPr>
          <p:cNvPr id="123" name="Picture 6">
            <a:extLst>
              <a:ext uri="{FF2B5EF4-FFF2-40B4-BE49-F238E27FC236}">
                <a16:creationId xmlns:a16="http://schemas.microsoft.com/office/drawing/2014/main" id="{EB24232C-1B8F-4C4A-822E-FC65333C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49" y="2384581"/>
            <a:ext cx="1364488" cy="2804401"/>
          </a:xfrm>
          <a:prstGeom prst="rect">
            <a:avLst/>
          </a:prstGeom>
        </p:spPr>
      </p:pic>
      <p:pic>
        <p:nvPicPr>
          <p:cNvPr id="124" name="Picture 7">
            <a:extLst>
              <a:ext uri="{FF2B5EF4-FFF2-40B4-BE49-F238E27FC236}">
                <a16:creationId xmlns:a16="http://schemas.microsoft.com/office/drawing/2014/main" id="{C8740CF2-14AB-41A5-9B38-7C21BB04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65" y="2384581"/>
            <a:ext cx="1364488" cy="2804401"/>
          </a:xfrm>
          <a:prstGeom prst="rect">
            <a:avLst/>
          </a:prstGeom>
        </p:spPr>
      </p:pic>
      <p:pic>
        <p:nvPicPr>
          <p:cNvPr id="125" name="Picture 10">
            <a:extLst>
              <a:ext uri="{FF2B5EF4-FFF2-40B4-BE49-F238E27FC236}">
                <a16:creationId xmlns:a16="http://schemas.microsoft.com/office/drawing/2014/main" id="{01A7B8EA-B9B1-47B6-A844-113F4BB96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990" y="2384582"/>
            <a:ext cx="1465222" cy="2978530"/>
          </a:xfrm>
          <a:prstGeom prst="rect">
            <a:avLst/>
          </a:prstGeom>
        </p:spPr>
      </p:pic>
      <p:pic>
        <p:nvPicPr>
          <p:cNvPr id="126" name="Picture 11">
            <a:extLst>
              <a:ext uri="{FF2B5EF4-FFF2-40B4-BE49-F238E27FC236}">
                <a16:creationId xmlns:a16="http://schemas.microsoft.com/office/drawing/2014/main" id="{96A3E5AE-02AF-40EB-9FDC-D1C838BB5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079" y="2369052"/>
            <a:ext cx="1465222" cy="2978530"/>
          </a:xfrm>
          <a:prstGeom prst="rect">
            <a:avLst/>
          </a:prstGeom>
        </p:spPr>
      </p:pic>
      <p:sp>
        <p:nvSpPr>
          <p:cNvPr id="139" name="Rubrik 1"/>
          <p:cNvSpPr txBox="1">
            <a:spLocks/>
          </p:cNvSpPr>
          <p:nvPr/>
        </p:nvSpPr>
        <p:spPr>
          <a:xfrm>
            <a:off x="687490" y="786188"/>
            <a:ext cx="8255000" cy="1223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Волокно – как однополосная дорога или как многополосное шоссе?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xWDM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6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411316" y="1294668"/>
            <a:ext cx="3456384" cy="43665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 dirty="0"/>
              <a:t>В чем </a:t>
            </a:r>
            <a:r>
              <a:rPr lang="ru-RU" sz="1600" b="1" dirty="0" smtClean="0"/>
              <a:t>«фишка»?</a:t>
            </a:r>
            <a:r>
              <a:rPr lang="de-DE" sz="1600" b="1" dirty="0" smtClean="0"/>
              <a:t> </a:t>
            </a:r>
            <a:endParaRPr lang="ru-RU" sz="1600" b="1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342867" indent="-342867" defTabSz="457156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 Каждый сервис передается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на своей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длине волны </a:t>
            </a:r>
            <a:r>
              <a:rPr lang="ru-RU" sz="1400" dirty="0"/>
              <a:t>(или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лямбде</a:t>
            </a:r>
            <a:r>
              <a:rPr lang="ru-RU" sz="1400" dirty="0"/>
              <a:t> или на своем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цвете</a:t>
            </a:r>
            <a:r>
              <a:rPr lang="ru-RU" sz="1400" dirty="0"/>
              <a:t>)</a:t>
            </a:r>
            <a:r>
              <a:rPr lang="sv-SE" sz="1400" dirty="0"/>
              <a:t> </a:t>
            </a:r>
            <a:endParaRPr lang="ru-RU" sz="1400" dirty="0"/>
          </a:p>
          <a:p>
            <a:pPr marL="342867" indent="-342867" defTabSz="457156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 Каждая длина волны – это </a:t>
            </a:r>
            <a:r>
              <a:rPr lang="ru-RU" sz="1400" dirty="0" smtClean="0"/>
              <a:t>«виртуальное </a:t>
            </a:r>
            <a:r>
              <a:rPr lang="ru-RU" sz="1400" dirty="0"/>
              <a:t>волокно»</a:t>
            </a:r>
            <a:endParaRPr lang="sv-SE" sz="1400" dirty="0"/>
          </a:p>
          <a:p>
            <a:pPr marL="342867" indent="-342867" defTabSz="457156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 </a:t>
            </a:r>
            <a:r>
              <a:rPr lang="ru-RU" sz="1400" dirty="0"/>
              <a:t>Нужна всего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одна пара волокон </a:t>
            </a:r>
            <a:r>
              <a:rPr lang="ru-RU" sz="1400" dirty="0"/>
              <a:t>для передачи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до 80 каналов </a:t>
            </a:r>
            <a:r>
              <a:rPr lang="ru-RU" sz="1400" dirty="0" smtClean="0"/>
              <a:t>одновременно!</a:t>
            </a:r>
            <a:endParaRPr lang="sv-SE" sz="1400" dirty="0"/>
          </a:p>
          <a:p>
            <a:pPr marL="342867" indent="-342867" defTabSz="457156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/>
              <a:t>Подход</a:t>
            </a:r>
            <a:r>
              <a:rPr lang="sv-SE" sz="1400" dirty="0" smtClean="0"/>
              <a:t> </a:t>
            </a: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Pay-as-you-grow</a:t>
            </a:r>
            <a:r>
              <a:rPr lang="sv-SE" sz="1400" dirty="0"/>
              <a:t>, </a:t>
            </a:r>
            <a:r>
              <a:rPr lang="ru-RU" sz="1400" dirty="0" smtClean="0"/>
              <a:t>новые длины волн могут добавляться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без прерывания трафика</a:t>
            </a:r>
            <a:endParaRPr lang="sv-SE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342867" indent="-342867" defTabSz="457156">
              <a:spcBef>
                <a:spcPts val="1199"/>
              </a:spcBef>
              <a:buFont typeface="Arial" panose="020B0604020202020204" pitchFamily="34" charset="0"/>
              <a:buChar char="•"/>
              <a:defRPr/>
            </a:pPr>
            <a:r>
              <a:rPr lang="sv-SE" sz="1400" dirty="0"/>
              <a:t> </a:t>
            </a:r>
            <a:r>
              <a:rPr lang="ru-RU" sz="1400" dirty="0" smtClean="0"/>
              <a:t>Передача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разных протоколов</a:t>
            </a:r>
            <a:r>
              <a:rPr lang="ru-RU" sz="1400" dirty="0" smtClean="0"/>
              <a:t> на разных длинах волн по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одной и той же паре волокон</a:t>
            </a:r>
            <a:endParaRPr lang="sv-S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83738" y="2056714"/>
            <a:ext cx="2591103" cy="2596753"/>
            <a:chOff x="1202" y="1317"/>
            <a:chExt cx="3182" cy="2181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698" y="2015"/>
              <a:ext cx="2037" cy="741"/>
              <a:chOff x="2101" y="2351"/>
              <a:chExt cx="2521" cy="864"/>
            </a:xfrm>
          </p:grpSpPr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4365" y="2356"/>
                <a:ext cx="257" cy="857"/>
              </a:xfrm>
              <a:prstGeom prst="ellipse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sz="135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37" y="2353"/>
                <a:ext cx="2253" cy="860"/>
              </a:xfrm>
              <a:prstGeom prst="rect">
                <a:avLst/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tint val="0"/>
                      <a:invGamma/>
                    </a:srgbClr>
                  </a:gs>
                  <a:gs pos="100000">
                    <a:srgbClr val="919191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sz="1350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2101" y="2351"/>
                <a:ext cx="272" cy="86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sz="1350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2305" y="2353"/>
                <a:ext cx="21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2305" y="3213"/>
                <a:ext cx="21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350"/>
              </a:p>
            </p:txBody>
          </p:sp>
        </p:grp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1202" y="2181"/>
              <a:ext cx="3143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6" y="192"/>
                </a:cxn>
                <a:cxn ang="0">
                  <a:pos x="3159" y="192"/>
                </a:cxn>
                <a:cxn ang="0">
                  <a:pos x="3888" y="0"/>
                </a:cxn>
              </a:cxnLst>
              <a:rect l="0" t="0" r="r" b="b"/>
              <a:pathLst>
                <a:path w="3889" h="193">
                  <a:moveTo>
                    <a:pt x="0" y="0"/>
                  </a:moveTo>
                  <a:lnTo>
                    <a:pt x="826" y="192"/>
                  </a:lnTo>
                  <a:lnTo>
                    <a:pt x="3159" y="192"/>
                  </a:lnTo>
                  <a:lnTo>
                    <a:pt x="3888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202" y="2592"/>
              <a:ext cx="3143" cy="577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826" y="0"/>
                </a:cxn>
                <a:cxn ang="0">
                  <a:pos x="3159" y="0"/>
                </a:cxn>
                <a:cxn ang="0">
                  <a:pos x="3888" y="672"/>
                </a:cxn>
              </a:cxnLst>
              <a:rect l="0" t="0" r="r" b="b"/>
              <a:pathLst>
                <a:path w="3889" h="673">
                  <a:moveTo>
                    <a:pt x="0" y="672"/>
                  </a:moveTo>
                  <a:lnTo>
                    <a:pt x="826" y="0"/>
                  </a:lnTo>
                  <a:lnTo>
                    <a:pt x="3159" y="0"/>
                  </a:lnTo>
                  <a:lnTo>
                    <a:pt x="3888" y="672"/>
                  </a:lnTo>
                </a:path>
              </a:pathLst>
            </a:custGeom>
            <a:noFill/>
            <a:ln w="76200" cap="rnd" cmpd="sng">
              <a:solidFill>
                <a:srgbClr val="99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241" y="2510"/>
              <a:ext cx="3104" cy="330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816" y="0"/>
                </a:cxn>
                <a:cxn ang="0">
                  <a:pos x="3120" y="0"/>
                </a:cxn>
                <a:cxn ang="0">
                  <a:pos x="3840" y="384"/>
                </a:cxn>
              </a:cxnLst>
              <a:rect l="0" t="0" r="r" b="b"/>
              <a:pathLst>
                <a:path w="3841" h="385">
                  <a:moveTo>
                    <a:pt x="0" y="384"/>
                  </a:moveTo>
                  <a:lnTo>
                    <a:pt x="816" y="0"/>
                  </a:lnTo>
                  <a:lnTo>
                    <a:pt x="3120" y="0"/>
                  </a:lnTo>
                  <a:lnTo>
                    <a:pt x="3840" y="384"/>
                  </a:lnTo>
                </a:path>
              </a:pathLst>
            </a:custGeom>
            <a:noFill/>
            <a:ln w="76200" cap="rnd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1241" y="2427"/>
              <a:ext cx="3143" cy="84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826" y="0"/>
                </a:cxn>
                <a:cxn ang="0">
                  <a:pos x="3159" y="0"/>
                </a:cxn>
                <a:cxn ang="0">
                  <a:pos x="3888" y="96"/>
                </a:cxn>
              </a:cxnLst>
              <a:rect l="0" t="0" r="r" b="b"/>
              <a:pathLst>
                <a:path w="3889" h="97">
                  <a:moveTo>
                    <a:pt x="0" y="96"/>
                  </a:moveTo>
                  <a:lnTo>
                    <a:pt x="826" y="0"/>
                  </a:lnTo>
                  <a:lnTo>
                    <a:pt x="3159" y="0"/>
                  </a:lnTo>
                  <a:lnTo>
                    <a:pt x="3888" y="96"/>
                  </a:lnTo>
                </a:path>
              </a:pathLst>
            </a:custGeom>
            <a:noFill/>
            <a:ln w="76200" cap="rnd" cmpd="sng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241" y="2674"/>
              <a:ext cx="3065" cy="824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806" y="0"/>
                </a:cxn>
                <a:cxn ang="0">
                  <a:pos x="3081" y="0"/>
                </a:cxn>
                <a:cxn ang="0">
                  <a:pos x="3792" y="960"/>
                </a:cxn>
              </a:cxnLst>
              <a:rect l="0" t="0" r="r" b="b"/>
              <a:pathLst>
                <a:path w="3793" h="961">
                  <a:moveTo>
                    <a:pt x="0" y="960"/>
                  </a:moveTo>
                  <a:lnTo>
                    <a:pt x="806" y="0"/>
                  </a:lnTo>
                  <a:lnTo>
                    <a:pt x="3081" y="0"/>
                  </a:lnTo>
                  <a:lnTo>
                    <a:pt x="3792" y="960"/>
                  </a:lnTo>
                </a:path>
              </a:pathLst>
            </a:custGeom>
            <a:noFill/>
            <a:ln w="76200" cap="rnd" cmpd="sng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241" y="1934"/>
              <a:ext cx="310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384"/>
                </a:cxn>
                <a:cxn ang="0">
                  <a:pos x="3120" y="384"/>
                </a:cxn>
                <a:cxn ang="0">
                  <a:pos x="3840" y="0"/>
                </a:cxn>
              </a:cxnLst>
              <a:rect l="0" t="0" r="r" b="b"/>
              <a:pathLst>
                <a:path w="3841" h="385">
                  <a:moveTo>
                    <a:pt x="0" y="0"/>
                  </a:moveTo>
                  <a:lnTo>
                    <a:pt x="816" y="384"/>
                  </a:lnTo>
                  <a:lnTo>
                    <a:pt x="3120" y="384"/>
                  </a:lnTo>
                  <a:lnTo>
                    <a:pt x="3840" y="0"/>
                  </a:lnTo>
                </a:path>
              </a:pathLst>
            </a:custGeom>
            <a:noFill/>
            <a:ln w="76200" cap="rnd" cmpd="sng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1241" y="1317"/>
              <a:ext cx="3065" cy="7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12"/>
                </a:cxn>
                <a:cxn ang="0">
                  <a:pos x="3072" y="912"/>
                </a:cxn>
                <a:cxn ang="0">
                  <a:pos x="3792" y="0"/>
                </a:cxn>
              </a:cxnLst>
              <a:rect l="0" t="0" r="r" b="b"/>
              <a:pathLst>
                <a:path w="3793" h="913">
                  <a:moveTo>
                    <a:pt x="0" y="0"/>
                  </a:moveTo>
                  <a:lnTo>
                    <a:pt x="720" y="912"/>
                  </a:lnTo>
                  <a:lnTo>
                    <a:pt x="3072" y="912"/>
                  </a:lnTo>
                  <a:lnTo>
                    <a:pt x="3792" y="0"/>
                  </a:lnTo>
                </a:path>
              </a:pathLst>
            </a:custGeom>
            <a:noFill/>
            <a:ln w="762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1241" y="1605"/>
              <a:ext cx="3065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672"/>
                </a:cxn>
                <a:cxn ang="0">
                  <a:pos x="3024" y="672"/>
                </a:cxn>
                <a:cxn ang="0">
                  <a:pos x="3792" y="48"/>
                </a:cxn>
              </a:cxnLst>
              <a:rect l="0" t="0" r="r" b="b"/>
              <a:pathLst>
                <a:path w="3793" h="673">
                  <a:moveTo>
                    <a:pt x="0" y="0"/>
                  </a:moveTo>
                  <a:lnTo>
                    <a:pt x="768" y="672"/>
                  </a:lnTo>
                  <a:lnTo>
                    <a:pt x="3024" y="672"/>
                  </a:lnTo>
                  <a:lnTo>
                    <a:pt x="3792" y="48"/>
                  </a:lnTo>
                </a:path>
              </a:pathLst>
            </a:custGeom>
            <a:noFill/>
            <a:ln w="76200" cap="rnd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350"/>
            </a:p>
          </p:txBody>
        </p:sp>
      </p:grpSp>
      <p:sp>
        <p:nvSpPr>
          <p:cNvPr id="18" name="Rectangle 1135"/>
          <p:cNvSpPr>
            <a:spLocks noChangeArrowheads="1"/>
          </p:cNvSpPr>
          <p:nvPr/>
        </p:nvSpPr>
        <p:spPr bwMode="auto">
          <a:xfrm>
            <a:off x="583625" y="2691309"/>
            <a:ext cx="1007269" cy="2631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GbE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9" name="Rectangle 1136"/>
          <p:cNvSpPr>
            <a:spLocks noChangeArrowheads="1"/>
          </p:cNvSpPr>
          <p:nvPr/>
        </p:nvSpPr>
        <p:spPr bwMode="auto">
          <a:xfrm>
            <a:off x="583625" y="3043733"/>
            <a:ext cx="1007269" cy="26193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16G</a:t>
            </a:r>
          </a:p>
        </p:txBody>
      </p:sp>
      <p:sp>
        <p:nvSpPr>
          <p:cNvPr id="20" name="Rectangle 1137"/>
          <p:cNvSpPr>
            <a:spLocks noChangeArrowheads="1"/>
          </p:cNvSpPr>
          <p:nvPr/>
        </p:nvSpPr>
        <p:spPr bwMode="auto">
          <a:xfrm>
            <a:off x="583625" y="3393778"/>
            <a:ext cx="1007269" cy="2643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GbE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1138"/>
          <p:cNvSpPr>
            <a:spLocks noChangeArrowheads="1"/>
          </p:cNvSpPr>
          <p:nvPr/>
        </p:nvSpPr>
        <p:spPr bwMode="auto">
          <a:xfrm>
            <a:off x="583625" y="3745010"/>
            <a:ext cx="1007269" cy="263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4G </a:t>
            </a:r>
          </a:p>
        </p:txBody>
      </p:sp>
      <p:sp>
        <p:nvSpPr>
          <p:cNvPr id="22" name="Rectangle 1139"/>
          <p:cNvSpPr>
            <a:spLocks noChangeArrowheads="1"/>
          </p:cNvSpPr>
          <p:nvPr/>
        </p:nvSpPr>
        <p:spPr bwMode="auto">
          <a:xfrm>
            <a:off x="583625" y="4096246"/>
            <a:ext cx="1007269" cy="2631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10GbE </a:t>
            </a:r>
          </a:p>
        </p:txBody>
      </p:sp>
      <p:sp>
        <p:nvSpPr>
          <p:cNvPr id="23" name="Rectangle 1140"/>
          <p:cNvSpPr>
            <a:spLocks noChangeArrowheads="1"/>
          </p:cNvSpPr>
          <p:nvPr/>
        </p:nvSpPr>
        <p:spPr bwMode="auto">
          <a:xfrm>
            <a:off x="583625" y="4447479"/>
            <a:ext cx="1007269" cy="263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8G </a:t>
            </a:r>
          </a:p>
        </p:txBody>
      </p:sp>
      <p:sp>
        <p:nvSpPr>
          <p:cNvPr id="24" name="Rectangle 1141"/>
          <p:cNvSpPr>
            <a:spLocks noChangeArrowheads="1"/>
          </p:cNvSpPr>
          <p:nvPr/>
        </p:nvSpPr>
        <p:spPr bwMode="auto">
          <a:xfrm>
            <a:off x="583625" y="2340073"/>
            <a:ext cx="1007269" cy="263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10G</a:t>
            </a:r>
          </a:p>
        </p:txBody>
      </p:sp>
      <p:sp>
        <p:nvSpPr>
          <p:cNvPr id="25" name="Rectangle 1142"/>
          <p:cNvSpPr>
            <a:spLocks noChangeArrowheads="1"/>
          </p:cNvSpPr>
          <p:nvPr/>
        </p:nvSpPr>
        <p:spPr bwMode="auto">
          <a:xfrm>
            <a:off x="583625" y="1988840"/>
            <a:ext cx="1007269" cy="2631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8G</a:t>
            </a:r>
          </a:p>
        </p:txBody>
      </p:sp>
      <p:sp>
        <p:nvSpPr>
          <p:cNvPr id="26" name="Rectangle 1143"/>
          <p:cNvSpPr>
            <a:spLocks noChangeArrowheads="1"/>
          </p:cNvSpPr>
          <p:nvPr/>
        </p:nvSpPr>
        <p:spPr bwMode="auto">
          <a:xfrm>
            <a:off x="3995936" y="2702044"/>
            <a:ext cx="1007269" cy="2631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GbE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7" name="Rectangle 1144"/>
          <p:cNvSpPr>
            <a:spLocks noChangeArrowheads="1"/>
          </p:cNvSpPr>
          <p:nvPr/>
        </p:nvSpPr>
        <p:spPr bwMode="auto">
          <a:xfrm>
            <a:off x="3995936" y="3054467"/>
            <a:ext cx="1007269" cy="26193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16G </a:t>
            </a:r>
          </a:p>
        </p:txBody>
      </p:sp>
      <p:sp>
        <p:nvSpPr>
          <p:cNvPr id="28" name="Rectangle 1145"/>
          <p:cNvSpPr>
            <a:spLocks noChangeArrowheads="1"/>
          </p:cNvSpPr>
          <p:nvPr/>
        </p:nvSpPr>
        <p:spPr bwMode="auto">
          <a:xfrm>
            <a:off x="3995936" y="3404512"/>
            <a:ext cx="1007269" cy="2643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GbE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" name="Rectangle 1146"/>
          <p:cNvSpPr>
            <a:spLocks noChangeArrowheads="1"/>
          </p:cNvSpPr>
          <p:nvPr/>
        </p:nvSpPr>
        <p:spPr bwMode="auto">
          <a:xfrm>
            <a:off x="3995936" y="3755745"/>
            <a:ext cx="1007269" cy="263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4G </a:t>
            </a:r>
          </a:p>
        </p:txBody>
      </p:sp>
      <p:sp>
        <p:nvSpPr>
          <p:cNvPr id="30" name="Rectangle 1147"/>
          <p:cNvSpPr>
            <a:spLocks noChangeArrowheads="1"/>
          </p:cNvSpPr>
          <p:nvPr/>
        </p:nvSpPr>
        <p:spPr bwMode="auto">
          <a:xfrm>
            <a:off x="3995936" y="4106981"/>
            <a:ext cx="1007269" cy="2631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10GbE </a:t>
            </a:r>
          </a:p>
        </p:txBody>
      </p:sp>
      <p:sp>
        <p:nvSpPr>
          <p:cNvPr id="31" name="Rectangle 1148"/>
          <p:cNvSpPr>
            <a:spLocks noChangeArrowheads="1"/>
          </p:cNvSpPr>
          <p:nvPr/>
        </p:nvSpPr>
        <p:spPr bwMode="auto">
          <a:xfrm>
            <a:off x="3995936" y="4458214"/>
            <a:ext cx="1007269" cy="263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8G </a:t>
            </a:r>
          </a:p>
        </p:txBody>
      </p:sp>
      <p:sp>
        <p:nvSpPr>
          <p:cNvPr id="32" name="Rectangle 1149"/>
          <p:cNvSpPr>
            <a:spLocks noChangeArrowheads="1"/>
          </p:cNvSpPr>
          <p:nvPr/>
        </p:nvSpPr>
        <p:spPr bwMode="auto">
          <a:xfrm>
            <a:off x="3995936" y="2350808"/>
            <a:ext cx="1007269" cy="263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10G</a:t>
            </a:r>
          </a:p>
        </p:txBody>
      </p:sp>
      <p:sp>
        <p:nvSpPr>
          <p:cNvPr id="33" name="Rectangle 1150"/>
          <p:cNvSpPr>
            <a:spLocks noChangeArrowheads="1"/>
          </p:cNvSpPr>
          <p:nvPr/>
        </p:nvSpPr>
        <p:spPr bwMode="auto">
          <a:xfrm>
            <a:off x="3995936" y="1999575"/>
            <a:ext cx="1007269" cy="2631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8330" tIns="23672" rIns="48330" bIns="23672" anchor="ctr"/>
          <a:lstStyle/>
          <a:p>
            <a:pPr algn="ctr" defTabSz="492919" eaLnBrk="0" hangingPunct="0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FC 8G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486048" y="1268760"/>
            <a:ext cx="2653904" cy="769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6220" tIns="28604" rIns="56220" bIns="28604"/>
          <a:lstStyle/>
          <a:p>
            <a:pPr algn="ctr" defTabSz="561975" eaLnBrk="0" hangingPunct="0">
              <a:spcBef>
                <a:spcPct val="20000"/>
              </a:spcBef>
            </a:pPr>
            <a:r>
              <a:rPr lang="ru-RU" sz="1500" dirty="0" smtClean="0">
                <a:latin typeface="+mj-lt"/>
                <a:cs typeface="Arial" pitchFamily="34" charset="0"/>
              </a:rPr>
              <a:t>Передача множества сервисов по одной паре волокон (или даже по одному волокну)</a:t>
            </a:r>
            <a:endParaRPr lang="en-US" sz="1500" dirty="0">
              <a:latin typeface="+mj-lt"/>
              <a:cs typeface="Arial" pitchFamily="34" charset="0"/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395536" y="260648"/>
            <a:ext cx="8229600" cy="52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sz="2400" dirty="0"/>
          </a:p>
        </p:txBody>
      </p:sp>
      <p:sp>
        <p:nvSpPr>
          <p:cNvPr id="36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Спектральное уплотнение (</a:t>
            </a:r>
            <a:r>
              <a:rPr lang="en-US" dirty="0" err="1"/>
              <a:t>xWDM</a:t>
            </a:r>
            <a:r>
              <a:rPr lang="ru-RU" dirty="0"/>
              <a:t>)</a:t>
            </a:r>
            <a:r>
              <a:rPr lang="en-US" dirty="0"/>
              <a:t>. </a:t>
            </a:r>
            <a:r>
              <a:rPr lang="ru-RU" dirty="0"/>
              <a:t>Что это?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0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06729" y="2031231"/>
            <a:ext cx="17192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200" dirty="0" smtClean="0">
                <a:cs typeface="Arial" pitchFamily="34" charset="0"/>
              </a:rPr>
              <a:t>Решение для передачи по паре волокон</a:t>
            </a:r>
            <a:endParaRPr lang="sv-SE" sz="1200" dirty="0">
              <a:cs typeface="Arial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831410" y="2563057"/>
            <a:ext cx="1632347" cy="195263"/>
            <a:chOff x="1867" y="1780"/>
            <a:chExt cx="1043" cy="16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867" y="1780"/>
              <a:ext cx="1043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867" y="1803"/>
              <a:ext cx="1043" cy="0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867" y="1826"/>
              <a:ext cx="1043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867" y="1849"/>
              <a:ext cx="104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67" y="1873"/>
              <a:ext cx="1043" cy="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867" y="1896"/>
              <a:ext cx="1043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867" y="1922"/>
              <a:ext cx="10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867" y="1944"/>
              <a:ext cx="1043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</p:grpSp>
      <p:sp>
        <p:nvSpPr>
          <p:cNvPr id="13" name="AutoShape 15"/>
          <p:cNvSpPr>
            <a:spLocks noChangeArrowheads="1"/>
          </p:cNvSpPr>
          <p:nvPr/>
        </p:nvSpPr>
        <p:spPr bwMode="auto">
          <a:xfrm rot="16200000">
            <a:off x="1552046" y="2668861"/>
            <a:ext cx="2213076" cy="38498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55 w 21600"/>
              <a:gd name="T13" fmla="*/ 3018 h 21600"/>
              <a:gd name="T14" fmla="*/ 18545 w 21600"/>
              <a:gd name="T15" fmla="*/ 185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13" y="21600"/>
                </a:lnTo>
                <a:lnTo>
                  <a:pt x="1908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7E7E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568036" y="1938447"/>
            <a:ext cx="898764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466802" y="1938448"/>
            <a:ext cx="364610" cy="6246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568036" y="2183742"/>
            <a:ext cx="898764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2466802" y="2183742"/>
            <a:ext cx="364610" cy="399113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568036" y="2429037"/>
            <a:ext cx="898764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568036" y="2675687"/>
            <a:ext cx="89876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568036" y="2922338"/>
            <a:ext cx="898764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568036" y="3167633"/>
            <a:ext cx="898764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568036" y="3412928"/>
            <a:ext cx="8987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568036" y="3659578"/>
            <a:ext cx="898764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466802" y="2429037"/>
            <a:ext cx="364610" cy="15381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2466800" y="2617825"/>
            <a:ext cx="372816" cy="565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2466800" y="2673785"/>
            <a:ext cx="372816" cy="247197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2466800" y="2692990"/>
            <a:ext cx="384983" cy="4732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2466801" y="2732126"/>
            <a:ext cx="384274" cy="6808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2466801" y="2742139"/>
            <a:ext cx="384274" cy="917439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1547664" y="2004899"/>
            <a:ext cx="898764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2446427" y="2004900"/>
            <a:ext cx="404648" cy="84895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1547664" y="2250194"/>
            <a:ext cx="898764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2446429" y="2250194"/>
            <a:ext cx="384983" cy="609804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1547664" y="2495489"/>
            <a:ext cx="898764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1547664" y="2742139"/>
            <a:ext cx="89876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1547664" y="2988789"/>
            <a:ext cx="898764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1547664" y="3234084"/>
            <a:ext cx="898764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547664" y="3479379"/>
            <a:ext cx="8987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547664" y="3726029"/>
            <a:ext cx="898764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2446428" y="2495489"/>
            <a:ext cx="404647" cy="395001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2446428" y="2740784"/>
            <a:ext cx="404646" cy="18155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V="1">
            <a:off x="2446428" y="2964576"/>
            <a:ext cx="393188" cy="22857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2446428" y="2987434"/>
            <a:ext cx="384983" cy="24529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2446429" y="3022916"/>
            <a:ext cx="393188" cy="456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V="1">
            <a:off x="2446429" y="3049111"/>
            <a:ext cx="393188" cy="676919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2839616" y="2853848"/>
            <a:ext cx="1632347" cy="195263"/>
            <a:chOff x="1867" y="1780"/>
            <a:chExt cx="1043" cy="164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1867" y="1780"/>
              <a:ext cx="1043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1867" y="1803"/>
              <a:ext cx="1043" cy="0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867" y="1826"/>
              <a:ext cx="1043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1867" y="1849"/>
              <a:ext cx="104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1867" y="1873"/>
              <a:ext cx="1043" cy="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1867" y="1896"/>
              <a:ext cx="1043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1867" y="1922"/>
              <a:ext cx="10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1867" y="1944"/>
              <a:ext cx="1043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sv-SE" sz="1350"/>
            </a:p>
          </p:txBody>
        </p:sp>
      </p:grp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6156176" y="2132856"/>
            <a:ext cx="18128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ru-RU" sz="1200" dirty="0" smtClean="0">
                <a:cs typeface="Arial" pitchFamily="34" charset="0"/>
              </a:rPr>
              <a:t>Решение для передачи по одному волокну</a:t>
            </a:r>
            <a:endParaRPr lang="sv-SE" sz="1200" dirty="0">
              <a:cs typeface="Arial" pitchFamily="34" charset="0"/>
            </a:endParaRPr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6063796" y="2751794"/>
            <a:ext cx="1632347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6063796" y="2779178"/>
            <a:ext cx="1632347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6063796" y="2806562"/>
            <a:ext cx="1632347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6063796" y="2833947"/>
            <a:ext cx="163234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6063796" y="2862522"/>
            <a:ext cx="1632347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6063796" y="2889906"/>
            <a:ext cx="163234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>
            <a:off x="6063796" y="2920862"/>
            <a:ext cx="163234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6063796" y="2947056"/>
            <a:ext cx="1632347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auto">
          <a:xfrm rot="16200000">
            <a:off x="4784431" y="2668861"/>
            <a:ext cx="2213076" cy="38498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55 w 21600"/>
              <a:gd name="T13" fmla="*/ 3018 h 21600"/>
              <a:gd name="T14" fmla="*/ 18545 w 21600"/>
              <a:gd name="T15" fmla="*/ 185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13" y="21600"/>
                </a:lnTo>
                <a:lnTo>
                  <a:pt x="1908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7E7E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4800422" y="2127184"/>
            <a:ext cx="898764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5699187" y="2127185"/>
            <a:ext cx="364610" cy="6246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>
            <a:off x="5678814" y="2199637"/>
            <a:ext cx="384983" cy="571955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4800422" y="2617774"/>
            <a:ext cx="898764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4800422" y="3111074"/>
            <a:ext cx="898764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4800422" y="3601664"/>
            <a:ext cx="8987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>
            <a:off x="5699187" y="2617774"/>
            <a:ext cx="364610" cy="15381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 flipV="1">
            <a:off x="5699186" y="2862522"/>
            <a:ext cx="372816" cy="247197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auto">
          <a:xfrm flipV="1">
            <a:off x="5678814" y="2881726"/>
            <a:ext cx="405354" cy="295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auto">
          <a:xfrm flipV="1">
            <a:off x="5699187" y="2920862"/>
            <a:ext cx="384274" cy="6808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 flipV="1">
            <a:off x="5698479" y="2930875"/>
            <a:ext cx="384982" cy="74530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4780049" y="2199636"/>
            <a:ext cx="898764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>
            <a:off x="4780049" y="2695165"/>
            <a:ext cx="89876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8" name="Line 23"/>
          <p:cNvSpPr>
            <a:spLocks noChangeShapeType="1"/>
          </p:cNvSpPr>
          <p:nvPr/>
        </p:nvSpPr>
        <p:spPr bwMode="auto">
          <a:xfrm>
            <a:off x="4780049" y="3180650"/>
            <a:ext cx="898764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4780049" y="3676179"/>
            <a:ext cx="898764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>
            <a:off x="5699186" y="2695166"/>
            <a:ext cx="384983" cy="13878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pic>
        <p:nvPicPr>
          <p:cNvPr id="81" name="Picture 3" descr="C:\Daten\SmartOptics\Marketing\Pictures\JPG Low Resolution\T-3009_fro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814" y="4118032"/>
            <a:ext cx="3456384" cy="9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3489622" y="5047864"/>
            <a:ext cx="240205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sz="1200" dirty="0">
                <a:cs typeface="Arial" pitchFamily="34" charset="0"/>
              </a:rPr>
              <a:t>Example: 8ch. CWDM module</a:t>
            </a:r>
          </a:p>
        </p:txBody>
      </p:sp>
      <p:sp>
        <p:nvSpPr>
          <p:cNvPr id="84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Передача по паре волокон или по одному волокну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9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61965" y="693078"/>
            <a:ext cx="5624954" cy="3596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Первый в мире интеллектуальный мультиплексор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/>
          <a:srcRect l="1998" t="13301" r="5133" b="11484"/>
          <a:stretch/>
        </p:blipFill>
        <p:spPr>
          <a:xfrm>
            <a:off x="385707" y="1747100"/>
            <a:ext cx="5393268" cy="1422400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385707" y="3573016"/>
            <a:ext cx="5649198" cy="2080200"/>
            <a:chOff x="378223" y="2636247"/>
            <a:chExt cx="5649198" cy="2080200"/>
          </a:xfrm>
        </p:grpSpPr>
        <p:cxnSp>
          <p:nvCxnSpPr>
            <p:cNvPr id="6" name="Straight Arrow Connector 8"/>
            <p:cNvCxnSpPr>
              <a:endCxn id="71" idx="2"/>
            </p:cNvCxnSpPr>
            <p:nvPr/>
          </p:nvCxnSpPr>
          <p:spPr>
            <a:xfrm flipH="1">
              <a:off x="1431524" y="4212920"/>
              <a:ext cx="458926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B2B2B2"/>
              </a:solidFill>
              <a:prstDash val="solid"/>
              <a:miter lim="800000"/>
              <a:headEnd type="none" w="med" len="sm"/>
              <a:tailEnd type="triangle" w="med" len="sm"/>
            </a:ln>
            <a:effectLst/>
          </p:spPr>
        </p:cxnSp>
        <p:cxnSp>
          <p:nvCxnSpPr>
            <p:cNvPr id="7" name="Straight Arrow Connector 9"/>
            <p:cNvCxnSpPr/>
            <p:nvPr/>
          </p:nvCxnSpPr>
          <p:spPr>
            <a:xfrm flipH="1">
              <a:off x="2124138" y="3150345"/>
              <a:ext cx="390328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B2B2B2"/>
              </a:solidFill>
              <a:prstDash val="solid"/>
              <a:miter lim="800000"/>
              <a:headEnd type="triangle" w="med" len="sm"/>
              <a:tailEnd type="none" w="med" len="sm"/>
            </a:ln>
            <a:effectLst/>
          </p:spPr>
        </p:cxnSp>
        <p:grpSp>
          <p:nvGrpSpPr>
            <p:cNvPr id="8" name="Group 10"/>
            <p:cNvGrpSpPr/>
            <p:nvPr/>
          </p:nvGrpSpPr>
          <p:grpSpPr>
            <a:xfrm>
              <a:off x="496081" y="2898438"/>
              <a:ext cx="615742" cy="1507114"/>
              <a:chOff x="-186389" y="-5629947"/>
              <a:chExt cx="796202" cy="8195138"/>
            </a:xfrm>
          </p:grpSpPr>
          <p:cxnSp>
            <p:nvCxnSpPr>
              <p:cNvPr id="85" name="Straight Arrow Connector 87"/>
              <p:cNvCxnSpPr>
                <a:endCxn id="81" idx="1"/>
              </p:cNvCxnSpPr>
              <p:nvPr/>
            </p:nvCxnSpPr>
            <p:spPr>
              <a:xfrm flipH="1" flipV="1">
                <a:off x="-186389" y="-5629947"/>
                <a:ext cx="796202" cy="6168379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41914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86" name="Straight Arrow Connector 88"/>
              <p:cNvCxnSpPr>
                <a:endCxn id="83" idx="1"/>
              </p:cNvCxnSpPr>
              <p:nvPr/>
            </p:nvCxnSpPr>
            <p:spPr>
              <a:xfrm flipH="1" flipV="1">
                <a:off x="-186389" y="-3274746"/>
                <a:ext cx="796202" cy="436985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F900D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87" name="Straight Arrow Connector 89"/>
              <p:cNvCxnSpPr>
                <a:endCxn id="84" idx="1"/>
              </p:cNvCxnSpPr>
              <p:nvPr/>
            </p:nvCxnSpPr>
            <p:spPr>
              <a:xfrm flipH="1" flipV="1">
                <a:off x="-186389" y="-2105157"/>
                <a:ext cx="796202" cy="347815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E2C701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88" name="Straight Arrow Connector 90"/>
              <p:cNvCxnSpPr>
                <a:endCxn id="77" idx="1"/>
              </p:cNvCxnSpPr>
              <p:nvPr/>
            </p:nvCxnSpPr>
            <p:spPr>
              <a:xfrm flipH="1" flipV="1">
                <a:off x="-186389" y="-943578"/>
                <a:ext cx="796202" cy="2594712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559B48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89" name="Straight Arrow Connector 91"/>
              <p:cNvCxnSpPr>
                <a:endCxn id="78" idx="1"/>
              </p:cNvCxnSpPr>
              <p:nvPr/>
            </p:nvCxnSpPr>
            <p:spPr>
              <a:xfrm flipH="1" flipV="1">
                <a:off x="-186389" y="218001"/>
                <a:ext cx="796202" cy="171217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4A98AB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90" name="Straight Arrow Connector 92"/>
              <p:cNvCxnSpPr>
                <a:endCxn id="79" idx="1"/>
              </p:cNvCxnSpPr>
              <p:nvPr/>
            </p:nvCxnSpPr>
            <p:spPr>
              <a:xfrm flipH="1" flipV="1">
                <a:off x="-186389" y="1387590"/>
                <a:ext cx="796202" cy="819003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126AB3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91" name="Straight Arrow Connector 93"/>
              <p:cNvCxnSpPr>
                <a:endCxn id="80" idx="1"/>
              </p:cNvCxnSpPr>
              <p:nvPr/>
            </p:nvCxnSpPr>
            <p:spPr>
              <a:xfrm flipH="1">
                <a:off x="-186389" y="2485288"/>
                <a:ext cx="796202" cy="79903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04E98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  <p:cxnSp>
            <p:nvCxnSpPr>
              <p:cNvPr id="92" name="Straight Arrow Connector 94"/>
              <p:cNvCxnSpPr>
                <a:endCxn id="82" idx="1"/>
              </p:cNvCxnSpPr>
              <p:nvPr/>
            </p:nvCxnSpPr>
            <p:spPr>
              <a:xfrm flipH="1" flipV="1">
                <a:off x="-186389" y="-4452347"/>
                <a:ext cx="796202" cy="526720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DE2633"/>
                </a:solidFill>
                <a:prstDash val="solid"/>
                <a:miter lim="800000"/>
                <a:headEnd type="none" w="med" len="sm"/>
                <a:tailEnd type="triangle" w="med" len="sm"/>
              </a:ln>
              <a:effectLst/>
            </p:spPr>
          </p:cxnSp>
        </p:grpSp>
        <p:grpSp>
          <p:nvGrpSpPr>
            <p:cNvPr id="9" name="Group 11"/>
            <p:cNvGrpSpPr/>
            <p:nvPr/>
          </p:nvGrpSpPr>
          <p:grpSpPr>
            <a:xfrm>
              <a:off x="378223" y="2839509"/>
              <a:ext cx="117858" cy="1624972"/>
              <a:chOff x="6269355" y="3267075"/>
              <a:chExt cx="152400" cy="2101215"/>
            </a:xfrm>
          </p:grpSpPr>
          <p:grpSp>
            <p:nvGrpSpPr>
              <p:cNvPr id="75" name="Group 77"/>
              <p:cNvGrpSpPr/>
              <p:nvPr/>
            </p:nvGrpSpPr>
            <p:grpSpPr>
              <a:xfrm>
                <a:off x="6269355" y="3267075"/>
                <a:ext cx="152400" cy="990600"/>
                <a:chOff x="6269355" y="3267075"/>
                <a:chExt cx="152400" cy="990600"/>
              </a:xfrm>
            </p:grpSpPr>
            <p:sp>
              <p:nvSpPr>
                <p:cNvPr id="81" name="Rounded Rectangle 83"/>
                <p:cNvSpPr/>
                <p:nvPr/>
              </p:nvSpPr>
              <p:spPr bwMode="ltGray">
                <a:xfrm flipH="1">
                  <a:off x="6269355" y="3267075"/>
                  <a:ext cx="152400" cy="152400"/>
                </a:xfrm>
                <a:prstGeom prst="roundRect">
                  <a:avLst/>
                </a:prstGeom>
                <a:solidFill>
                  <a:srgbClr val="941914"/>
                </a:solidFill>
                <a:ln w="19050" cap="flat" cmpd="sng" algn="ctr">
                  <a:solidFill>
                    <a:srgbClr val="94191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ounded Rectangle 84"/>
                <p:cNvSpPr/>
                <p:nvPr/>
              </p:nvSpPr>
              <p:spPr bwMode="ltGray">
                <a:xfrm flipH="1">
                  <a:off x="6269355" y="3547110"/>
                  <a:ext cx="152400" cy="152400"/>
                </a:xfrm>
                <a:prstGeom prst="roundRect">
                  <a:avLst/>
                </a:prstGeom>
                <a:solidFill>
                  <a:srgbClr val="DE2633"/>
                </a:solidFill>
                <a:ln w="19050" cap="flat" cmpd="sng" algn="ctr">
                  <a:solidFill>
                    <a:srgbClr val="DE26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ounded Rectangle 85"/>
                <p:cNvSpPr/>
                <p:nvPr/>
              </p:nvSpPr>
              <p:spPr bwMode="ltGray">
                <a:xfrm flipH="1">
                  <a:off x="6269355" y="3827145"/>
                  <a:ext cx="152400" cy="152400"/>
                </a:xfrm>
                <a:prstGeom prst="roundRect">
                  <a:avLst/>
                </a:prstGeom>
                <a:solidFill>
                  <a:srgbClr val="CF900D"/>
                </a:solidFill>
                <a:ln w="19050" cap="flat" cmpd="sng" algn="ctr">
                  <a:solidFill>
                    <a:srgbClr val="D0900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ounded Rectangle 86"/>
                <p:cNvSpPr/>
                <p:nvPr/>
              </p:nvSpPr>
              <p:spPr bwMode="ltGray">
                <a:xfrm flipH="1">
                  <a:off x="6269355" y="4105275"/>
                  <a:ext cx="152400" cy="152400"/>
                </a:xfrm>
                <a:prstGeom prst="roundRect">
                  <a:avLst/>
                </a:prstGeom>
                <a:solidFill>
                  <a:srgbClr val="E2C701"/>
                </a:solidFill>
                <a:ln w="19050" cap="flat" cmpd="sng" algn="ctr">
                  <a:solidFill>
                    <a:srgbClr val="E2C70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78"/>
              <p:cNvGrpSpPr/>
              <p:nvPr/>
            </p:nvGrpSpPr>
            <p:grpSpPr>
              <a:xfrm>
                <a:off x="6269355" y="4381500"/>
                <a:ext cx="152400" cy="986790"/>
                <a:chOff x="6269355" y="3274695"/>
                <a:chExt cx="152400" cy="986790"/>
              </a:xfrm>
            </p:grpSpPr>
            <p:sp>
              <p:nvSpPr>
                <p:cNvPr id="77" name="Rounded Rectangle 79"/>
                <p:cNvSpPr/>
                <p:nvPr/>
              </p:nvSpPr>
              <p:spPr bwMode="ltGray">
                <a:xfrm flipH="1">
                  <a:off x="6269355" y="3274695"/>
                  <a:ext cx="152400" cy="152400"/>
                </a:xfrm>
                <a:prstGeom prst="roundRect">
                  <a:avLst/>
                </a:prstGeom>
                <a:solidFill>
                  <a:srgbClr val="559B48"/>
                </a:solidFill>
                <a:ln w="19050" cap="flat" cmpd="sng" algn="ctr">
                  <a:solidFill>
                    <a:srgbClr val="559B4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ounded Rectangle 80"/>
                <p:cNvSpPr/>
                <p:nvPr/>
              </p:nvSpPr>
              <p:spPr bwMode="ltGray">
                <a:xfrm flipH="1">
                  <a:off x="6269355" y="3550920"/>
                  <a:ext cx="152400" cy="152400"/>
                </a:xfrm>
                <a:prstGeom prst="roundRect">
                  <a:avLst/>
                </a:prstGeom>
                <a:solidFill>
                  <a:srgbClr val="4A98AB"/>
                </a:solidFill>
                <a:ln w="19050" cap="flat" cmpd="sng" algn="ctr">
                  <a:solidFill>
                    <a:srgbClr val="4A97A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ounded Rectangle 81"/>
                <p:cNvSpPr/>
                <p:nvPr/>
              </p:nvSpPr>
              <p:spPr bwMode="ltGray">
                <a:xfrm flipH="1">
                  <a:off x="6269355" y="3829050"/>
                  <a:ext cx="152400" cy="152400"/>
                </a:xfrm>
                <a:prstGeom prst="roundRect">
                  <a:avLst/>
                </a:prstGeom>
                <a:solidFill>
                  <a:srgbClr val="126AB3"/>
                </a:solidFill>
                <a:ln w="19050" cap="flat" cmpd="sng" algn="ctr">
                  <a:solidFill>
                    <a:srgbClr val="126AB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ounded Rectangle 82"/>
                <p:cNvSpPr/>
                <p:nvPr/>
              </p:nvSpPr>
              <p:spPr bwMode="ltGray">
                <a:xfrm flipH="1">
                  <a:off x="6269355" y="4109085"/>
                  <a:ext cx="152400" cy="152400"/>
                </a:xfrm>
                <a:prstGeom prst="roundRect">
                  <a:avLst/>
                </a:prstGeom>
                <a:solidFill>
                  <a:srgbClr val="904E98"/>
                </a:solidFill>
                <a:ln w="19050" cap="flat" cmpd="sng" algn="ctr">
                  <a:solidFill>
                    <a:srgbClr val="904E9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" name="Group 12"/>
            <p:cNvGrpSpPr/>
            <p:nvPr/>
          </p:nvGrpSpPr>
          <p:grpSpPr>
            <a:xfrm>
              <a:off x="1816288" y="2767703"/>
              <a:ext cx="309425" cy="776863"/>
              <a:chOff x="4022421" y="2817693"/>
              <a:chExt cx="400111" cy="1004544"/>
            </a:xfrm>
          </p:grpSpPr>
          <p:sp>
            <p:nvSpPr>
              <p:cNvPr id="73" name="Trapezoid 75"/>
              <p:cNvSpPr/>
              <p:nvPr/>
            </p:nvSpPr>
            <p:spPr>
              <a:xfrm rot="5400000">
                <a:off x="3720205" y="3119909"/>
                <a:ext cx="1004543" cy="400111"/>
              </a:xfrm>
              <a:prstGeom prst="trapezoid">
                <a:avLst>
                  <a:gd name="adj" fmla="val 63060"/>
                </a:avLst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16200000" flipH="1">
                <a:off x="3724947" y="3216984"/>
                <a:ext cx="9950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/>
                  <a:t>Mux</a:t>
                </a:r>
                <a:endParaRPr lang="en-GB" sz="800"/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1122099" y="3824490"/>
              <a:ext cx="309425" cy="776862"/>
              <a:chOff x="2772266" y="4209316"/>
              <a:chExt cx="400111" cy="1004543"/>
            </a:xfrm>
          </p:grpSpPr>
          <p:sp>
            <p:nvSpPr>
              <p:cNvPr id="71" name="Trapezoid 73"/>
              <p:cNvSpPr/>
              <p:nvPr/>
            </p:nvSpPr>
            <p:spPr>
              <a:xfrm rot="16200000">
                <a:off x="2470050" y="4511532"/>
                <a:ext cx="1004543" cy="400111"/>
              </a:xfrm>
              <a:prstGeom prst="trapezoid">
                <a:avLst>
                  <a:gd name="adj" fmla="val 63060"/>
                </a:avLst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16200000" flipH="1">
                <a:off x="2470052" y="4603866"/>
                <a:ext cx="10045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err="1"/>
                  <a:t>Demux</a:t>
                </a:r>
                <a:endParaRPr lang="en-GB" sz="800"/>
              </a:p>
            </p:txBody>
          </p:sp>
        </p:grpSp>
        <p:sp>
          <p:nvSpPr>
            <p:cNvPr id="12" name="Trapezoid 14"/>
            <p:cNvSpPr/>
            <p:nvPr/>
          </p:nvSpPr>
          <p:spPr>
            <a:xfrm rot="10800000">
              <a:off x="5275643" y="3104783"/>
              <a:ext cx="271480" cy="108131"/>
            </a:xfrm>
            <a:prstGeom prst="trapezoid">
              <a:avLst>
                <a:gd name="adj" fmla="val 63060"/>
              </a:avLst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sp>
          <p:nvSpPr>
            <p:cNvPr id="13" name="Trapezoid 15"/>
            <p:cNvSpPr/>
            <p:nvPr/>
          </p:nvSpPr>
          <p:spPr>
            <a:xfrm>
              <a:off x="5274158" y="4153811"/>
              <a:ext cx="271480" cy="108131"/>
            </a:xfrm>
            <a:prstGeom prst="trapezoid">
              <a:avLst>
                <a:gd name="adj" fmla="val 63060"/>
              </a:avLst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grpSp>
          <p:nvGrpSpPr>
            <p:cNvPr id="14" name="Group 16"/>
            <p:cNvGrpSpPr/>
            <p:nvPr/>
          </p:nvGrpSpPr>
          <p:grpSpPr>
            <a:xfrm>
              <a:off x="2365283" y="3014186"/>
              <a:ext cx="324183" cy="271757"/>
              <a:chOff x="4251882" y="5273816"/>
              <a:chExt cx="1265332" cy="781905"/>
            </a:xfrm>
          </p:grpSpPr>
          <p:sp>
            <p:nvSpPr>
              <p:cNvPr id="69" name="Isosceles Triangle 71"/>
              <p:cNvSpPr/>
              <p:nvPr/>
            </p:nvSpPr>
            <p:spPr>
              <a:xfrm rot="5400000">
                <a:off x="4187808" y="5357353"/>
                <a:ext cx="762442" cy="634293"/>
              </a:xfrm>
              <a:prstGeom prst="triangle">
                <a:avLst>
                  <a:gd name="adj" fmla="val 48675"/>
                </a:avLst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70" name="Isosceles Triangle 72"/>
              <p:cNvSpPr/>
              <p:nvPr/>
            </p:nvSpPr>
            <p:spPr>
              <a:xfrm rot="16200000">
                <a:off x="4818847" y="5337890"/>
                <a:ext cx="762442" cy="634293"/>
              </a:xfrm>
              <a:prstGeom prst="triangle">
                <a:avLst>
                  <a:gd name="adj" fmla="val 48675"/>
                </a:avLst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</p:grpSp>
        <p:sp>
          <p:nvSpPr>
            <p:cNvPr id="15" name="Isosceles Triangle 17"/>
            <p:cNvSpPr/>
            <p:nvPr/>
          </p:nvSpPr>
          <p:spPr>
            <a:xfrm rot="16200000">
              <a:off x="3931155" y="4066542"/>
              <a:ext cx="339683" cy="282590"/>
            </a:xfrm>
            <a:prstGeom prst="triangle">
              <a:avLst>
                <a:gd name="adj" fmla="val 48675"/>
              </a:avLst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sp>
          <p:nvSpPr>
            <p:cNvPr id="16" name="Isosceles Triangle 18"/>
            <p:cNvSpPr/>
            <p:nvPr/>
          </p:nvSpPr>
          <p:spPr>
            <a:xfrm rot="5400000">
              <a:off x="2957476" y="3014838"/>
              <a:ext cx="339683" cy="282590"/>
            </a:xfrm>
            <a:prstGeom prst="triangle">
              <a:avLst>
                <a:gd name="adj" fmla="val 48675"/>
              </a:avLst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sp>
          <p:nvSpPr>
            <p:cNvPr id="17" name="Rounded Rectangle 19"/>
            <p:cNvSpPr/>
            <p:nvPr/>
          </p:nvSpPr>
          <p:spPr>
            <a:xfrm>
              <a:off x="3394329" y="4141447"/>
              <a:ext cx="356194" cy="142946"/>
            </a:xfrm>
            <a:prstGeom prst="round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ts val="0"/>
                </a:lnSpc>
              </a:pPr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20"/>
            <p:cNvSpPr/>
            <p:nvPr/>
          </p:nvSpPr>
          <p:spPr>
            <a:xfrm>
              <a:off x="3391792" y="3085275"/>
              <a:ext cx="356194" cy="142946"/>
            </a:xfrm>
            <a:prstGeom prst="round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ts val="0"/>
                </a:lnSpc>
              </a:pPr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1"/>
            <p:cNvSpPr>
              <a:spLocks/>
            </p:cNvSpPr>
            <p:nvPr/>
          </p:nvSpPr>
          <p:spPr>
            <a:xfrm rot="16200000">
              <a:off x="895545" y="3004223"/>
              <a:ext cx="766975" cy="308600"/>
            </a:xfrm>
            <a:prstGeom prst="round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algn="ctr">
                <a:lnSpc>
                  <a:spcPts val="0"/>
                </a:lnSpc>
              </a:pPr>
              <a:r>
                <a:rPr lang="en-US" sz="800">
                  <a:solidFill>
                    <a:schemeClr val="tx1"/>
                  </a:solidFill>
                </a:rPr>
                <a:t>VOA</a:t>
              </a:r>
              <a:endParaRPr lang="en-GB" sz="800">
                <a:solidFill>
                  <a:schemeClr val="tx1"/>
                </a:solidFill>
              </a:endParaRPr>
            </a:p>
          </p:txBody>
        </p:sp>
        <p:grpSp>
          <p:nvGrpSpPr>
            <p:cNvPr id="20" name="Group 22"/>
            <p:cNvGrpSpPr/>
            <p:nvPr/>
          </p:nvGrpSpPr>
          <p:grpSpPr>
            <a:xfrm>
              <a:off x="3978600" y="3531403"/>
              <a:ext cx="744642" cy="309378"/>
              <a:chOff x="5954471" y="3809266"/>
              <a:chExt cx="962880" cy="400050"/>
            </a:xfrm>
          </p:grpSpPr>
          <p:sp>
            <p:nvSpPr>
              <p:cNvPr id="67" name="Rounded Rectangle 69"/>
              <p:cNvSpPr/>
              <p:nvPr/>
            </p:nvSpPr>
            <p:spPr>
              <a:xfrm>
                <a:off x="5954471" y="3809266"/>
                <a:ext cx="962880" cy="400050"/>
              </a:xfrm>
              <a:prstGeom prst="round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54471" y="3872815"/>
                <a:ext cx="9628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/>
                  <a:t>NMB</a:t>
                </a:r>
                <a:endParaRPr lang="en-GB" sz="800"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2389407" y="3531403"/>
              <a:ext cx="748846" cy="309378"/>
              <a:chOff x="4477371" y="3809266"/>
              <a:chExt cx="968316" cy="400050"/>
            </a:xfrm>
          </p:grpSpPr>
          <p:sp>
            <p:nvSpPr>
              <p:cNvPr id="65" name="Rounded Rectangle 67"/>
              <p:cNvSpPr/>
              <p:nvPr/>
            </p:nvSpPr>
            <p:spPr>
              <a:xfrm>
                <a:off x="4482807" y="3809266"/>
                <a:ext cx="962880" cy="400050"/>
              </a:xfrm>
              <a:prstGeom prst="round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477371" y="3888084"/>
                <a:ext cx="9628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/>
                  <a:t>OCM</a:t>
                </a:r>
                <a:endParaRPr lang="en-GB" sz="800"/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5034237" y="3528047"/>
              <a:ext cx="744642" cy="309378"/>
              <a:chOff x="7221753" y="3804926"/>
              <a:chExt cx="962880" cy="400050"/>
            </a:xfrm>
          </p:grpSpPr>
          <p:sp>
            <p:nvSpPr>
              <p:cNvPr id="63" name="Rounded Rectangle 65"/>
              <p:cNvSpPr/>
              <p:nvPr/>
            </p:nvSpPr>
            <p:spPr>
              <a:xfrm>
                <a:off x="7221753" y="3804926"/>
                <a:ext cx="962880" cy="400050"/>
              </a:xfrm>
              <a:prstGeom prst="round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21753" y="3868475"/>
                <a:ext cx="96288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/>
                  <a:t>OSC</a:t>
                </a:r>
                <a:endParaRPr lang="en-GB" sz="800"/>
              </a:p>
            </p:txBody>
          </p:sp>
        </p:grpSp>
        <p:cxnSp>
          <p:nvCxnSpPr>
            <p:cNvPr id="23" name="Straight Arrow Connector 25"/>
            <p:cNvCxnSpPr>
              <a:stCxn id="63" idx="0"/>
            </p:cNvCxnSpPr>
            <p:nvPr/>
          </p:nvCxnSpPr>
          <p:spPr>
            <a:xfrm flipV="1">
              <a:off x="5406558" y="3212915"/>
              <a:ext cx="761" cy="315131"/>
            </a:xfrm>
            <a:prstGeom prst="straightConnector1">
              <a:avLst/>
            </a:prstGeom>
            <a:noFill/>
            <a:ln w="31750" cap="flat" cmpd="sng" algn="ctr">
              <a:solidFill>
                <a:srgbClr val="B2B2B2"/>
              </a:solidFill>
              <a:prstDash val="solid"/>
              <a:miter lim="800000"/>
              <a:headEnd type="triangle" w="med" len="sm"/>
              <a:tailEnd type="none" w="med" len="sm"/>
            </a:ln>
            <a:effectLst/>
          </p:spPr>
        </p:cxnSp>
        <p:cxnSp>
          <p:nvCxnSpPr>
            <p:cNvPr id="24" name="Straight Arrow Connector 26"/>
            <p:cNvCxnSpPr/>
            <p:nvPr/>
          </p:nvCxnSpPr>
          <p:spPr>
            <a:xfrm flipV="1">
              <a:off x="5400860" y="3833911"/>
              <a:ext cx="761" cy="315131"/>
            </a:xfrm>
            <a:prstGeom prst="straightConnector1">
              <a:avLst/>
            </a:prstGeom>
            <a:noFill/>
            <a:ln w="31750" cap="flat" cmpd="sng" algn="ctr">
              <a:solidFill>
                <a:srgbClr val="B2B2B2"/>
              </a:solidFill>
              <a:prstDash val="solid"/>
              <a:miter lim="800000"/>
              <a:headEnd type="none" w="med" len="sm"/>
              <a:tailEnd type="triangle" w="med" len="sm"/>
            </a:ln>
            <a:effectLst/>
          </p:spPr>
        </p:cxnSp>
        <p:cxnSp>
          <p:nvCxnSpPr>
            <p:cNvPr id="25" name="Straight Arrow Connector 27"/>
            <p:cNvCxnSpPr/>
            <p:nvPr/>
          </p:nvCxnSpPr>
          <p:spPr>
            <a:xfrm flipH="1">
              <a:off x="4723242" y="3676843"/>
              <a:ext cx="304362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B2B2B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Elbow Connector 28"/>
            <p:cNvCxnSpPr/>
            <p:nvPr/>
          </p:nvCxnSpPr>
          <p:spPr>
            <a:xfrm rot="5400000" flipH="1" flipV="1">
              <a:off x="1912431" y="3728434"/>
              <a:ext cx="539750" cy="422610"/>
            </a:xfrm>
            <a:prstGeom prst="bentConnector2">
              <a:avLst/>
            </a:prstGeom>
            <a:ln w="28575">
              <a:solidFill>
                <a:srgbClr val="B2B2B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9"/>
            <p:cNvCxnSpPr/>
            <p:nvPr/>
          </p:nvCxnSpPr>
          <p:spPr>
            <a:xfrm flipH="1">
              <a:off x="3140153" y="3675756"/>
              <a:ext cx="838448" cy="8184"/>
            </a:xfrm>
            <a:prstGeom prst="straightConnector1">
              <a:avLst/>
            </a:prstGeom>
            <a:noFill/>
            <a:ln w="28575" cap="flat" cmpd="sng" algn="ctr">
              <a:solidFill>
                <a:srgbClr val="B2B2B2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8" name="Elbow Connector 30"/>
            <p:cNvCxnSpPr/>
            <p:nvPr/>
          </p:nvCxnSpPr>
          <p:spPr>
            <a:xfrm rot="5400000">
              <a:off x="3104332" y="3254533"/>
              <a:ext cx="374062" cy="302419"/>
            </a:xfrm>
            <a:prstGeom prst="bentConnector3">
              <a:avLst>
                <a:gd name="adj1" fmla="val 98837"/>
              </a:avLst>
            </a:prstGeom>
            <a:ln w="28575">
              <a:solidFill>
                <a:srgbClr val="B2B2B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31"/>
            <p:cNvCxnSpPr/>
            <p:nvPr/>
          </p:nvCxnSpPr>
          <p:spPr>
            <a:xfrm rot="16200000" flipH="1">
              <a:off x="3633303" y="3249092"/>
              <a:ext cx="372871" cy="312108"/>
            </a:xfrm>
            <a:prstGeom prst="bentConnector3">
              <a:avLst>
                <a:gd name="adj1" fmla="val 100212"/>
              </a:avLst>
            </a:prstGeom>
            <a:ln w="28575">
              <a:solidFill>
                <a:srgbClr val="B2B2B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32"/>
            <p:cNvCxnSpPr/>
            <p:nvPr/>
          </p:nvCxnSpPr>
          <p:spPr>
            <a:xfrm rot="5400000" flipH="1" flipV="1">
              <a:off x="3635308" y="3808559"/>
              <a:ext cx="385036" cy="295928"/>
            </a:xfrm>
            <a:prstGeom prst="bentConnector3">
              <a:avLst>
                <a:gd name="adj1" fmla="val 99741"/>
              </a:avLst>
            </a:prstGeom>
            <a:ln w="28575">
              <a:solidFill>
                <a:srgbClr val="B2B2B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403887" y="4469949"/>
              <a:ext cx="1945043" cy="19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Receive elements</a:t>
              </a:r>
              <a:endParaRPr lang="en-GB" sz="1000"/>
            </a:p>
          </p:txBody>
        </p:sp>
        <p:sp>
          <p:nvSpPr>
            <p:cNvPr id="32" name="Rectangle 34"/>
            <p:cNvSpPr/>
            <p:nvPr/>
          </p:nvSpPr>
          <p:spPr>
            <a:xfrm>
              <a:off x="2403887" y="3972410"/>
              <a:ext cx="1945043" cy="687953"/>
            </a:xfrm>
            <a:prstGeom prst="rect">
              <a:avLst/>
            </a:prstGeom>
            <a:noFill/>
            <a:ln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3490" y="4303580"/>
              <a:ext cx="504964" cy="16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/>
                <a:t>DCM</a:t>
              </a:r>
              <a:endParaRPr lang="en-GB" sz="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17406" y="4303580"/>
              <a:ext cx="504964" cy="16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/>
                <a:t>VOA</a:t>
              </a:r>
              <a:endParaRPr lang="en-GB" sz="8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3965" y="4302829"/>
              <a:ext cx="504964" cy="16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/>
                <a:t>EDFA</a:t>
              </a:r>
              <a:endParaRPr lang="en-GB" sz="8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94053" y="2700170"/>
              <a:ext cx="1637585" cy="19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/>
                <a:t>Transmit elements</a:t>
              </a:r>
              <a:endParaRPr lang="en-GB" sz="1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71007" y="2836562"/>
              <a:ext cx="504964" cy="16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/>
                <a:t>DCM</a:t>
              </a:r>
              <a:endParaRPr lang="en-GB" sz="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52507" y="2836562"/>
              <a:ext cx="504964" cy="16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/>
                <a:t>VOA</a:t>
              </a:r>
              <a:endParaRPr lang="en-GB" sz="8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03171" y="2835811"/>
              <a:ext cx="504964" cy="16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/>
                <a:t>EDFA</a:t>
              </a:r>
              <a:endParaRPr lang="en-GB" sz="800"/>
            </a:p>
          </p:txBody>
        </p:sp>
        <p:grpSp>
          <p:nvGrpSpPr>
            <p:cNvPr id="40" name="Group 42"/>
            <p:cNvGrpSpPr/>
            <p:nvPr/>
          </p:nvGrpSpPr>
          <p:grpSpPr>
            <a:xfrm>
              <a:off x="2614188" y="4080693"/>
              <a:ext cx="324183" cy="271757"/>
              <a:chOff x="4251882" y="5273816"/>
              <a:chExt cx="1265332" cy="781905"/>
            </a:xfrm>
          </p:grpSpPr>
          <p:sp>
            <p:nvSpPr>
              <p:cNvPr id="61" name="Isosceles Triangle 63"/>
              <p:cNvSpPr/>
              <p:nvPr/>
            </p:nvSpPr>
            <p:spPr>
              <a:xfrm rot="5400000">
                <a:off x="4187808" y="5357353"/>
                <a:ext cx="762442" cy="634293"/>
              </a:xfrm>
              <a:prstGeom prst="triangle">
                <a:avLst>
                  <a:gd name="adj" fmla="val 48675"/>
                </a:avLst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  <p:sp>
            <p:nvSpPr>
              <p:cNvPr id="62" name="Isosceles Triangle 64"/>
              <p:cNvSpPr/>
              <p:nvPr/>
            </p:nvSpPr>
            <p:spPr>
              <a:xfrm rot="16200000">
                <a:off x="4818847" y="5337890"/>
                <a:ext cx="762442" cy="634293"/>
              </a:xfrm>
              <a:prstGeom prst="triangle">
                <a:avLst>
                  <a:gd name="adj" fmla="val 48675"/>
                </a:avLst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/>
              <a:lstStyle/>
              <a:p>
                <a:pPr algn="ctr">
                  <a:lnSpc>
                    <a:spcPct val="115000"/>
                  </a:lnSpc>
                </a:pPr>
                <a:endParaRPr lang="en-GB" sz="1800" b="1">
                  <a:solidFill>
                    <a:srgbClr val="F0EEEB">
                      <a:lumMod val="90000"/>
                    </a:srgbClr>
                  </a:solidFill>
                </a:endParaRPr>
              </a:p>
            </p:txBody>
          </p:sp>
        </p:grpSp>
        <p:grpSp>
          <p:nvGrpSpPr>
            <p:cNvPr id="41" name="Group 43"/>
            <p:cNvGrpSpPr/>
            <p:nvPr/>
          </p:nvGrpSpPr>
          <p:grpSpPr>
            <a:xfrm>
              <a:off x="496081" y="2839477"/>
              <a:ext cx="630552" cy="1568096"/>
              <a:chOff x="105157" y="457618"/>
              <a:chExt cx="815352" cy="2027670"/>
            </a:xfrm>
          </p:grpSpPr>
          <p:cxnSp>
            <p:nvCxnSpPr>
              <p:cNvPr id="53" name="Straight Arrow Connector 55"/>
              <p:cNvCxnSpPr/>
              <p:nvPr/>
            </p:nvCxnSpPr>
            <p:spPr>
              <a:xfrm flipH="1">
                <a:off x="114485" y="457618"/>
                <a:ext cx="800161" cy="8081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41914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54" name="Straight Arrow Connector 56"/>
              <p:cNvCxnSpPr/>
              <p:nvPr/>
            </p:nvCxnSpPr>
            <p:spPr>
              <a:xfrm flipH="1">
                <a:off x="114485" y="692277"/>
                <a:ext cx="800161" cy="40283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F900D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55" name="Straight Arrow Connector 57"/>
              <p:cNvCxnSpPr>
                <a:endCxn id="84" idx="1"/>
              </p:cNvCxnSpPr>
              <p:nvPr/>
            </p:nvCxnSpPr>
            <p:spPr>
              <a:xfrm flipH="1">
                <a:off x="105157" y="796584"/>
                <a:ext cx="815352" cy="57547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E2C701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56" name="Straight Arrow Connector 58"/>
              <p:cNvCxnSpPr>
                <a:endCxn id="77" idx="1"/>
              </p:cNvCxnSpPr>
              <p:nvPr/>
            </p:nvCxnSpPr>
            <p:spPr>
              <a:xfrm flipH="1">
                <a:off x="105157" y="915414"/>
                <a:ext cx="812895" cy="73287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559B48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57" name="Straight Arrow Connector 59"/>
              <p:cNvCxnSpPr/>
              <p:nvPr/>
            </p:nvCxnSpPr>
            <p:spPr>
              <a:xfrm flipH="1">
                <a:off x="114485" y="1026186"/>
                <a:ext cx="800161" cy="903991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4A98AB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58" name="Straight Arrow Connector 60"/>
              <p:cNvCxnSpPr/>
              <p:nvPr/>
            </p:nvCxnSpPr>
            <p:spPr>
              <a:xfrm flipH="1">
                <a:off x="114485" y="1144247"/>
                <a:ext cx="800161" cy="106234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126AB3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59" name="Straight Arrow Connector 61"/>
              <p:cNvCxnSpPr/>
              <p:nvPr/>
            </p:nvCxnSpPr>
            <p:spPr>
              <a:xfrm flipH="1">
                <a:off x="114485" y="1268359"/>
                <a:ext cx="800161" cy="1216929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04E98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  <p:cxnSp>
            <p:nvCxnSpPr>
              <p:cNvPr id="60" name="Straight Arrow Connector 62"/>
              <p:cNvCxnSpPr/>
              <p:nvPr/>
            </p:nvCxnSpPr>
            <p:spPr>
              <a:xfrm flipH="1">
                <a:off x="114485" y="572733"/>
                <a:ext cx="800161" cy="242129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DE2633"/>
                </a:solidFill>
                <a:prstDash val="solid"/>
                <a:miter lim="800000"/>
                <a:headEnd type="triangle" w="med" len="sm"/>
                <a:tailEnd type="none" w="med" len="sm"/>
              </a:ln>
              <a:effectLst/>
            </p:spPr>
          </p:cxnSp>
        </p:grpSp>
        <p:sp>
          <p:nvSpPr>
            <p:cNvPr id="42" name="Rounded Rectangle 44"/>
            <p:cNvSpPr/>
            <p:nvPr/>
          </p:nvSpPr>
          <p:spPr>
            <a:xfrm>
              <a:off x="487031" y="2636247"/>
              <a:ext cx="5378718" cy="2080200"/>
            </a:xfrm>
            <a:prstGeom prst="roundRect">
              <a:avLst/>
            </a:prstGeom>
            <a:noFill/>
            <a:ln w="28575">
              <a:solidFill>
                <a:srgbClr val="B2B2B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sp>
          <p:nvSpPr>
            <p:cNvPr id="43" name="Rectangle 45"/>
            <p:cNvSpPr/>
            <p:nvPr/>
          </p:nvSpPr>
          <p:spPr>
            <a:xfrm>
              <a:off x="2285003" y="2732215"/>
              <a:ext cx="1646636" cy="624129"/>
            </a:xfrm>
            <a:prstGeom prst="rect">
              <a:avLst/>
            </a:prstGeom>
            <a:noFill/>
            <a:ln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</a:pPr>
              <a:endParaRPr lang="en-GB" sz="1800" b="1">
                <a:solidFill>
                  <a:srgbClr val="F0EEEB">
                    <a:lumMod val="90000"/>
                  </a:srgbClr>
                </a:solidFill>
              </a:endParaRPr>
            </a:p>
          </p:txBody>
        </p:sp>
        <p:grpSp>
          <p:nvGrpSpPr>
            <p:cNvPr id="44" name="Group 46"/>
            <p:cNvGrpSpPr/>
            <p:nvPr/>
          </p:nvGrpSpPr>
          <p:grpSpPr>
            <a:xfrm>
              <a:off x="1434832" y="2854901"/>
              <a:ext cx="385511" cy="609798"/>
              <a:chOff x="5261660" y="4589243"/>
              <a:chExt cx="734620" cy="1946856"/>
            </a:xfrm>
          </p:grpSpPr>
          <p:cxnSp>
            <p:nvCxnSpPr>
              <p:cNvPr id="45" name="Straight Arrow Connector 47"/>
              <p:cNvCxnSpPr/>
              <p:nvPr/>
            </p:nvCxnSpPr>
            <p:spPr>
              <a:xfrm flipH="1">
                <a:off x="5261660" y="4589243"/>
                <a:ext cx="734620" cy="0"/>
              </a:xfrm>
              <a:prstGeom prst="straightConnector1">
                <a:avLst/>
              </a:prstGeom>
              <a:ln w="28575">
                <a:solidFill>
                  <a:srgbClr val="941914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8"/>
              <p:cNvCxnSpPr/>
              <p:nvPr/>
            </p:nvCxnSpPr>
            <p:spPr>
              <a:xfrm flipH="1">
                <a:off x="5261660" y="5145923"/>
                <a:ext cx="734620" cy="0"/>
              </a:xfrm>
              <a:prstGeom prst="straightConnector1">
                <a:avLst/>
              </a:prstGeom>
              <a:ln w="28575">
                <a:solidFill>
                  <a:srgbClr val="CF900D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9"/>
              <p:cNvCxnSpPr/>
              <p:nvPr/>
            </p:nvCxnSpPr>
            <p:spPr>
              <a:xfrm flipH="1">
                <a:off x="5261660" y="5423809"/>
                <a:ext cx="734620" cy="0"/>
              </a:xfrm>
              <a:prstGeom prst="straightConnector1">
                <a:avLst/>
              </a:prstGeom>
              <a:ln w="28575">
                <a:solidFill>
                  <a:srgbClr val="E2C701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50"/>
              <p:cNvCxnSpPr/>
              <p:nvPr/>
            </p:nvCxnSpPr>
            <p:spPr>
              <a:xfrm flipH="1">
                <a:off x="5261660" y="5701946"/>
                <a:ext cx="734620" cy="0"/>
              </a:xfrm>
              <a:prstGeom prst="straightConnector1">
                <a:avLst/>
              </a:prstGeom>
              <a:ln w="28575">
                <a:solidFill>
                  <a:srgbClr val="559B48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51"/>
              <p:cNvCxnSpPr/>
              <p:nvPr/>
            </p:nvCxnSpPr>
            <p:spPr>
              <a:xfrm flipH="1">
                <a:off x="5261660" y="5980988"/>
                <a:ext cx="734620" cy="0"/>
              </a:xfrm>
              <a:prstGeom prst="straightConnector1">
                <a:avLst/>
              </a:prstGeom>
              <a:ln w="28575">
                <a:solidFill>
                  <a:srgbClr val="4A98AB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52"/>
              <p:cNvCxnSpPr/>
              <p:nvPr/>
            </p:nvCxnSpPr>
            <p:spPr>
              <a:xfrm flipH="1">
                <a:off x="5261660" y="6257405"/>
                <a:ext cx="734620" cy="0"/>
              </a:xfrm>
              <a:prstGeom prst="straightConnector1">
                <a:avLst/>
              </a:prstGeom>
              <a:ln w="28575">
                <a:solidFill>
                  <a:srgbClr val="126AB3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3"/>
              <p:cNvCxnSpPr/>
              <p:nvPr/>
            </p:nvCxnSpPr>
            <p:spPr>
              <a:xfrm flipH="1">
                <a:off x="5261660" y="6536099"/>
                <a:ext cx="734620" cy="0"/>
              </a:xfrm>
              <a:prstGeom prst="straightConnector1">
                <a:avLst/>
              </a:prstGeom>
              <a:ln w="28575">
                <a:solidFill>
                  <a:srgbClr val="904E98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4"/>
              <p:cNvCxnSpPr/>
              <p:nvPr/>
            </p:nvCxnSpPr>
            <p:spPr>
              <a:xfrm flipH="1">
                <a:off x="5261660" y="4865673"/>
                <a:ext cx="734620" cy="0"/>
              </a:xfrm>
              <a:prstGeom prst="straightConnector1">
                <a:avLst/>
              </a:prstGeom>
              <a:ln w="28575">
                <a:solidFill>
                  <a:srgbClr val="DE2633"/>
                </a:solidFill>
                <a:headEnd type="triangl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Text Placeholder 95"/>
          <p:cNvSpPr txBox="1">
            <a:spLocks/>
          </p:cNvSpPr>
          <p:nvPr/>
        </p:nvSpPr>
        <p:spPr>
          <a:xfrm>
            <a:off x="5897426" y="1278331"/>
            <a:ext cx="3115733" cy="49884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/>
                <a:cs typeface="Arial"/>
              </a:rPr>
              <a:t>Интегрированный </a:t>
            </a:r>
            <a:r>
              <a:rPr lang="ru-RU" sz="1600" dirty="0" err="1">
                <a:latin typeface="Arial"/>
                <a:cs typeface="Arial"/>
              </a:rPr>
              <a:t>поканальный</a:t>
            </a:r>
            <a:r>
              <a:rPr lang="ru-RU" sz="1600" dirty="0">
                <a:latin typeface="Arial"/>
                <a:cs typeface="Arial"/>
              </a:rPr>
              <a:t> мониторинг</a:t>
            </a:r>
            <a:endParaRPr lang="en-US" sz="1600" dirty="0">
              <a:latin typeface="Arial"/>
              <a:cs typeface="Arial"/>
            </a:endParaRPr>
          </a:p>
          <a:p>
            <a:r>
              <a:rPr lang="ru-RU" sz="1600" dirty="0">
                <a:latin typeface="Arial"/>
                <a:cs typeface="Arial"/>
              </a:rPr>
              <a:t>Расстояния до 200км</a:t>
            </a:r>
            <a:endParaRPr lang="en-US" sz="1600" dirty="0">
              <a:latin typeface="Arial"/>
              <a:cs typeface="Arial"/>
            </a:endParaRPr>
          </a:p>
          <a:p>
            <a:r>
              <a:rPr lang="ru-RU" sz="1600" dirty="0">
                <a:latin typeface="Arial"/>
                <a:cs typeface="Arial"/>
              </a:rPr>
              <a:t>Поддержка архитектур на базе одного волокна</a:t>
            </a:r>
            <a:endParaRPr lang="en-US" sz="1600" dirty="0">
              <a:latin typeface="Arial"/>
              <a:cs typeface="Arial"/>
            </a:endParaRPr>
          </a:p>
          <a:p>
            <a:r>
              <a:rPr lang="ru-RU" sz="1600" dirty="0">
                <a:latin typeface="Arial"/>
                <a:cs typeface="Arial"/>
              </a:rPr>
              <a:t>Доступен </a:t>
            </a:r>
            <a:r>
              <a:rPr lang="ru-RU" sz="1600" dirty="0" err="1">
                <a:latin typeface="Arial"/>
                <a:cs typeface="Arial"/>
              </a:rPr>
              <a:t>отдельностоящий</a:t>
            </a:r>
            <a:r>
              <a:rPr lang="ru-RU" sz="1600" dirty="0">
                <a:latin typeface="Arial"/>
                <a:cs typeface="Arial"/>
              </a:rPr>
              <a:t> усилитель</a:t>
            </a:r>
            <a:endParaRPr lang="en-US" sz="1600" dirty="0">
              <a:latin typeface="Arial"/>
              <a:cs typeface="Arial"/>
            </a:endParaRPr>
          </a:p>
          <a:p>
            <a:r>
              <a:rPr lang="ru-RU" sz="1600" dirty="0">
                <a:latin typeface="Arial"/>
                <a:cs typeface="Arial"/>
              </a:rPr>
              <a:t>Полупассивная версия устройства для мониторинга каналов при соединении на небольшие расстояния</a:t>
            </a:r>
          </a:p>
          <a:p>
            <a:r>
              <a:rPr lang="ru-RU" sz="1600" dirty="0">
                <a:latin typeface="Arial"/>
                <a:cs typeface="Arial"/>
              </a:rPr>
              <a:t>Часть </a:t>
            </a:r>
            <a:r>
              <a:rPr lang="en-US" sz="1600" dirty="0">
                <a:latin typeface="Arial"/>
                <a:cs typeface="Arial"/>
              </a:rPr>
              <a:t>DWDM </a:t>
            </a:r>
            <a:r>
              <a:rPr lang="ru-RU" sz="1600" dirty="0">
                <a:latin typeface="Arial"/>
                <a:cs typeface="Arial"/>
              </a:rPr>
              <a:t>решения, сертифицированного</a:t>
            </a:r>
            <a:r>
              <a:rPr lang="en-US" sz="1600" dirty="0">
                <a:latin typeface="Arial"/>
                <a:cs typeface="Arial"/>
              </a:rPr>
              <a:t> Brocade</a:t>
            </a:r>
          </a:p>
        </p:txBody>
      </p:sp>
      <p:sp>
        <p:nvSpPr>
          <p:cNvPr id="95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M-Series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1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5">
            <a:hlinkClick r:id="rId3" action="ppaction://hlinksldjump"/>
          </p:cNvPr>
          <p:cNvSpPr/>
          <p:nvPr/>
        </p:nvSpPr>
        <p:spPr>
          <a:xfrm>
            <a:off x="0" y="6277623"/>
            <a:ext cx="1889764" cy="60106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61"/>
              </a:spcAft>
            </a:pPr>
            <a:endParaRPr lang="en-US" sz="1167" b="1" dirty="0">
              <a:solidFill>
                <a:srgbClr val="F0EEE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278" y="6361771"/>
            <a:ext cx="304657" cy="323116"/>
          </a:xfrm>
          <a:prstGeom prst="rect">
            <a:avLst/>
          </a:prstGeom>
        </p:spPr>
      </p:pic>
      <p:sp>
        <p:nvSpPr>
          <p:cNvPr id="4" name="Rubrik 2"/>
          <p:cNvSpPr txBox="1">
            <a:spLocks/>
          </p:cNvSpPr>
          <p:nvPr/>
        </p:nvSpPr>
        <p:spPr>
          <a:xfrm>
            <a:off x="460522" y="152400"/>
            <a:ext cx="4302924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8484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Platshållare för text 4"/>
          <p:cNvSpPr txBox="1">
            <a:spLocks/>
          </p:cNvSpPr>
          <p:nvPr/>
        </p:nvSpPr>
        <p:spPr>
          <a:xfrm>
            <a:off x="5652120" y="1268760"/>
            <a:ext cx="3503389" cy="36555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dirty="0">
                <a:latin typeface="Arial"/>
                <a:cs typeface="Arial"/>
              </a:rPr>
              <a:t>Модульная платформа с высокой плотностью портов</a:t>
            </a:r>
            <a:endParaRPr lang="en-GB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/>
                <a:cs typeface="Arial"/>
              </a:rPr>
              <a:t>Модульные транспондеры и </a:t>
            </a:r>
            <a:r>
              <a:rPr lang="ru-RU" sz="1600" dirty="0" err="1">
                <a:latin typeface="Arial"/>
                <a:cs typeface="Arial"/>
              </a:rPr>
              <a:t>мукспондеры</a:t>
            </a:r>
            <a:endParaRPr lang="en-GB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/>
                <a:cs typeface="Arial"/>
              </a:rPr>
              <a:t>Поддержка </a:t>
            </a:r>
            <a:r>
              <a:rPr lang="en-US" sz="1600" dirty="0">
                <a:latin typeface="Arial"/>
                <a:cs typeface="Arial"/>
              </a:rPr>
              <a:t>QSFP28 SR/LR </a:t>
            </a:r>
            <a:r>
              <a:rPr lang="ru-RU" sz="1600" dirty="0">
                <a:latin typeface="Arial"/>
                <a:cs typeface="Arial"/>
              </a:rPr>
              <a:t>и медных кабелей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/>
                <a:cs typeface="Arial"/>
              </a:rPr>
              <a:t>Когерентный</a:t>
            </a:r>
            <a:r>
              <a:rPr lang="en-US" sz="1600" dirty="0">
                <a:latin typeface="Arial"/>
                <a:cs typeface="Arial"/>
              </a:rPr>
              <a:t> DWDM uplink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/>
                <a:cs typeface="Arial"/>
              </a:rPr>
              <a:t>Простой</a:t>
            </a:r>
            <a:r>
              <a:rPr lang="en-US" sz="1600" dirty="0">
                <a:latin typeface="Arial"/>
                <a:cs typeface="Arial"/>
              </a:rPr>
              <a:t> CLI and SNMP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Plug and play</a:t>
            </a:r>
            <a:endParaRPr lang="sv-SE" sz="1600" dirty="0">
              <a:latin typeface="Arial"/>
              <a:cs typeface="Arial"/>
            </a:endParaRP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457536" y="1357666"/>
            <a:ext cx="7930887" cy="45196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>
              <a:latin typeface="Arial"/>
              <a:cs typeface="Arial"/>
            </a:endParaRPr>
          </a:p>
        </p:txBody>
      </p:sp>
      <p:pic>
        <p:nvPicPr>
          <p:cNvPr id="7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B47970A-2505-4533-A943-9ADCECB08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0" y="1166466"/>
            <a:ext cx="5497762" cy="4278757"/>
          </a:xfrm>
          <a:prstGeom prst="rect">
            <a:avLst/>
          </a:prstGeom>
        </p:spPr>
      </p:pic>
      <p:sp>
        <p:nvSpPr>
          <p:cNvPr id="10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Платформа </a:t>
            </a:r>
            <a:r>
              <a:rPr lang="en-US" dirty="0" smtClean="0"/>
              <a:t>DCP-M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4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FED98-B95C-4BF9-A89E-EF442CE2444F}"/>
              </a:ext>
            </a:extLst>
          </p:cNvPr>
          <p:cNvSpPr txBox="1">
            <a:spLocks/>
          </p:cNvSpPr>
          <p:nvPr/>
        </p:nvSpPr>
        <p:spPr>
          <a:xfrm>
            <a:off x="149542" y="1928338"/>
            <a:ext cx="3221638" cy="2860021"/>
          </a:xfrm>
          <a:prstGeom prst="rect">
            <a:avLst/>
          </a:prstGeom>
        </p:spPr>
        <p:txBody>
          <a:bodyPr numCol="1" anchor="t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8484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u="sng" dirty="0">
                <a:cs typeface="Arial"/>
              </a:rPr>
              <a:t>Сервисы</a:t>
            </a:r>
            <a:endParaRPr lang="en-US" sz="2600" u="sng" dirty="0">
              <a:cs typeface="Arial"/>
            </a:endParaRPr>
          </a:p>
          <a:p>
            <a:pPr marL="361950" lvl="1" defTabSz="4848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cs typeface="Arial"/>
              </a:rPr>
              <a:t>40G and 100G PAM4 transponder</a:t>
            </a:r>
          </a:p>
          <a:p>
            <a:pPr marL="361950" lvl="1" defTabSz="4848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cs typeface="Arial"/>
              </a:rPr>
              <a:t>100G demarcation</a:t>
            </a:r>
            <a:endParaRPr lang="en-US" sz="2500" dirty="0">
              <a:cs typeface="Arial"/>
            </a:endParaRPr>
          </a:p>
          <a:p>
            <a:pPr marL="361950" lvl="1" defTabSz="4848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cs typeface="Arial"/>
              </a:rPr>
              <a:t>Repeater or media </a:t>
            </a:r>
            <a:r>
              <a:rPr lang="en-GB" sz="2500" dirty="0" smtClean="0">
                <a:cs typeface="Arial"/>
              </a:rPr>
              <a:t>converter</a:t>
            </a:r>
            <a:endParaRPr lang="ru-RU" sz="2500" dirty="0" smtClean="0">
              <a:cs typeface="Arial"/>
            </a:endParaRPr>
          </a:p>
          <a:p>
            <a:pPr marL="76200" lvl="1" indent="0" defTabSz="484840">
              <a:spcBef>
                <a:spcPts val="0"/>
              </a:spcBef>
              <a:spcAft>
                <a:spcPts val="600"/>
              </a:spcAft>
              <a:buNone/>
            </a:pPr>
            <a:endParaRPr lang="en-US" sz="2500" dirty="0">
              <a:cs typeface="Arial"/>
            </a:endParaRPr>
          </a:p>
          <a:p>
            <a:pPr marL="0" indent="0" defTabSz="48484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u="sng" dirty="0">
                <a:cs typeface="Arial"/>
              </a:rPr>
              <a:t>Функционал и производительность</a:t>
            </a:r>
            <a:endParaRPr lang="en-US" sz="2500" u="sng" dirty="0">
              <a:cs typeface="Arial"/>
            </a:endParaRPr>
          </a:p>
          <a:p>
            <a:pPr marL="361950" lvl="1" defTabSz="4848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cs typeface="Arial"/>
              </a:rPr>
              <a:t>Up to 8 PAM4 channels on line</a:t>
            </a:r>
            <a:endParaRPr lang="en-US" sz="2500" dirty="0">
              <a:cs typeface="Arial"/>
            </a:endParaRPr>
          </a:p>
          <a:p>
            <a:pPr marL="361950" lvl="1" defTabSz="4848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cs typeface="Arial"/>
              </a:rPr>
              <a:t>Any type of QSFP28 client: with and without FEC,  40G with QSFP+, 100G with QSFP28</a:t>
            </a:r>
            <a:endParaRPr lang="en-US" sz="2500" dirty="0">
              <a:cs typeface="Arial"/>
            </a:endParaRPr>
          </a:p>
          <a:p>
            <a:pPr marL="361950" lvl="1" defTabSz="4848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cs typeface="Arial"/>
              </a:rPr>
              <a:t>1.6Tbps in 1RU</a:t>
            </a:r>
            <a:endParaRPr lang="en-US" sz="2500" dirty="0">
              <a:cs typeface="Arial"/>
            </a:endParaRPr>
          </a:p>
        </p:txBody>
      </p:sp>
      <p:pic>
        <p:nvPicPr>
          <p:cNvPr id="4" name="Picture 4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0D0A4CA9-B86B-45EC-9CC1-AD9D3468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6423"/>
            <a:ext cx="2892741" cy="96085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21F6CF-BF5F-44F4-924E-A2D06463DDFE}"/>
              </a:ext>
            </a:extLst>
          </p:cNvPr>
          <p:cNvSpPr txBox="1">
            <a:spLocks/>
          </p:cNvSpPr>
          <p:nvPr/>
        </p:nvSpPr>
        <p:spPr>
          <a:xfrm>
            <a:off x="6156176" y="1072446"/>
            <a:ext cx="3025903" cy="854743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cs typeface="Arial"/>
              </a:rPr>
              <a:t>DCP – 101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cs typeface="Arial"/>
              </a:rPr>
              <a:t>100G </a:t>
            </a:r>
            <a:r>
              <a:rPr lang="ru-RU" dirty="0" smtClean="0">
                <a:cs typeface="Arial"/>
              </a:rPr>
              <a:t>транспондер с низким энергопотреблением</a:t>
            </a:r>
            <a:endParaRPr lang="en-US" dirty="0">
              <a:cs typeface="Arial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07D59DF6-3DD8-440E-AEDE-C0C3C75A3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82" y="4509522"/>
            <a:ext cx="3481997" cy="1658516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06DA10F8-551A-4E51-818E-FBCBE813A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41" y="4471928"/>
            <a:ext cx="3391786" cy="169611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DB0609-0742-4323-A878-1D826FE4108F}"/>
              </a:ext>
            </a:extLst>
          </p:cNvPr>
          <p:cNvSpPr txBox="1">
            <a:spLocks/>
          </p:cNvSpPr>
          <p:nvPr/>
        </p:nvSpPr>
        <p:spPr>
          <a:xfrm>
            <a:off x="3270589" y="1047275"/>
            <a:ext cx="2885587" cy="108035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cs typeface="Arial"/>
              </a:rPr>
              <a:t>DCP-1610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cs typeface="Arial"/>
              </a:rPr>
              <a:t>Универсальный</a:t>
            </a:r>
            <a:r>
              <a:rPr lang="en-GB" dirty="0" smtClean="0">
                <a:cs typeface="Arial"/>
              </a:rPr>
              <a:t> </a:t>
            </a:r>
            <a:r>
              <a:rPr lang="ru-RU" dirty="0" smtClean="0">
                <a:cs typeface="Arial"/>
              </a:rPr>
              <a:t>транспондер с        1</a:t>
            </a:r>
            <a:r>
              <a:rPr lang="en-GB" dirty="0" smtClean="0">
                <a:cs typeface="Arial"/>
              </a:rPr>
              <a:t>0</a:t>
            </a:r>
            <a:r>
              <a:rPr lang="ru-RU" dirty="0" smtClean="0">
                <a:cs typeface="Arial"/>
              </a:rPr>
              <a:t>х</a:t>
            </a:r>
            <a:r>
              <a:rPr lang="en-GB" dirty="0" smtClean="0">
                <a:cs typeface="Arial"/>
              </a:rPr>
              <a:t>1</a:t>
            </a:r>
            <a:r>
              <a:rPr lang="ru-RU" dirty="0" smtClean="0">
                <a:cs typeface="Arial"/>
              </a:rPr>
              <a:t>-</a:t>
            </a:r>
            <a:r>
              <a:rPr lang="en-GB" dirty="0" smtClean="0">
                <a:cs typeface="Arial"/>
              </a:rPr>
              <a:t>16G</a:t>
            </a:r>
            <a:r>
              <a:rPr lang="ru-RU" dirty="0" smtClean="0">
                <a:cs typeface="Arial"/>
              </a:rPr>
              <a:t> каналами</a:t>
            </a:r>
            <a:endParaRPr lang="en-US" dirty="0">
              <a:cs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AFED98-B95C-4BF9-A89E-EF442CE2444F}"/>
              </a:ext>
            </a:extLst>
          </p:cNvPr>
          <p:cNvSpPr txBox="1">
            <a:spLocks/>
          </p:cNvSpPr>
          <p:nvPr/>
        </p:nvSpPr>
        <p:spPr>
          <a:xfrm>
            <a:off x="149541" y="1047275"/>
            <a:ext cx="3147487" cy="992554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cs typeface="Arial"/>
              </a:rPr>
              <a:t>DCP-108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 smtClean="0">
                <a:cs typeface="Arial"/>
              </a:rPr>
              <a:t>Высокоплотный транспондер с </a:t>
            </a:r>
            <a:r>
              <a:rPr lang="en-GB" dirty="0" smtClean="0">
                <a:cs typeface="Arial"/>
              </a:rPr>
              <a:t>8</a:t>
            </a:r>
            <a:r>
              <a:rPr lang="ru-RU" dirty="0" smtClean="0">
                <a:cs typeface="Arial"/>
              </a:rPr>
              <a:t>х</a:t>
            </a:r>
            <a:r>
              <a:rPr lang="en-GB" dirty="0" smtClean="0">
                <a:cs typeface="Arial"/>
              </a:rPr>
              <a:t>QSFP28 </a:t>
            </a:r>
            <a:r>
              <a:rPr lang="ru-RU" dirty="0" smtClean="0">
                <a:cs typeface="Arial"/>
              </a:rPr>
              <a:t>каналами</a:t>
            </a:r>
            <a:endParaRPr lang="en-US" dirty="0"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DB0609-0742-4323-A878-1D826FE4108F}"/>
              </a:ext>
            </a:extLst>
          </p:cNvPr>
          <p:cNvSpPr txBox="1">
            <a:spLocks/>
          </p:cNvSpPr>
          <p:nvPr/>
        </p:nvSpPr>
        <p:spPr>
          <a:xfrm>
            <a:off x="3270589" y="1928338"/>
            <a:ext cx="3029603" cy="301283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u="sng" dirty="0" smtClean="0">
                <a:cs typeface="Arial"/>
              </a:rPr>
              <a:t>Сервисы</a:t>
            </a:r>
            <a:endParaRPr lang="en-US" u="sng" dirty="0">
              <a:cs typeface="Arial"/>
            </a:endParaRP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Encryption on 10G and 16G FC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FEC for long reach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CWDM or </a:t>
            </a:r>
            <a:r>
              <a:rPr lang="en-US" dirty="0" smtClean="0">
                <a:cs typeface="Arial"/>
              </a:rPr>
              <a:t>DWDM</a:t>
            </a:r>
            <a:endParaRPr lang="en-US" dirty="0"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u="sng" dirty="0">
                <a:cs typeface="Arial"/>
              </a:rPr>
              <a:t>Функционал и производительность</a:t>
            </a:r>
            <a:endParaRPr lang="en-US" u="sng" dirty="0">
              <a:cs typeface="Arial"/>
            </a:endParaRP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/>
              </a:rPr>
              <a:t>16/8G </a:t>
            </a:r>
            <a:r>
              <a:rPr lang="en-US" dirty="0">
                <a:cs typeface="Arial"/>
              </a:rPr>
              <a:t>FC, 10/1GE, 40GE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10G GFEC, OTN 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SFP+ for new channels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1+1 protection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Performance monitoring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21F6CF-BF5F-44F4-924E-A2D06463DDFE}"/>
              </a:ext>
            </a:extLst>
          </p:cNvPr>
          <p:cNvSpPr txBox="1">
            <a:spLocks/>
          </p:cNvSpPr>
          <p:nvPr/>
        </p:nvSpPr>
        <p:spPr>
          <a:xfrm>
            <a:off x="6156176" y="1905109"/>
            <a:ext cx="3025903" cy="2864405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u="sng" dirty="0">
                <a:cs typeface="Arial"/>
              </a:rPr>
              <a:t>Сервисы</a:t>
            </a:r>
            <a:endParaRPr lang="en-US" u="sng" dirty="0">
              <a:cs typeface="Arial"/>
            </a:endParaRP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cs typeface="Arial"/>
              </a:rPr>
              <a:t>Coherent </a:t>
            </a:r>
            <a:r>
              <a:rPr lang="en-GB" dirty="0">
                <a:cs typeface="Arial"/>
              </a:rPr>
              <a:t>100G transport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cs typeface="Arial"/>
            </a:endParaRP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endParaRPr lang="en-US" dirty="0"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21F6CF-BF5F-44F4-924E-A2D06463DDFE}"/>
              </a:ext>
            </a:extLst>
          </p:cNvPr>
          <p:cNvSpPr txBox="1">
            <a:spLocks/>
          </p:cNvSpPr>
          <p:nvPr/>
        </p:nvSpPr>
        <p:spPr>
          <a:xfrm>
            <a:off x="6156176" y="3073404"/>
            <a:ext cx="3025903" cy="2371820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u="sng" dirty="0">
                <a:cs typeface="Arial"/>
              </a:rPr>
              <a:t>Функционал и производительность</a:t>
            </a:r>
            <a:endParaRPr lang="en-US" u="sng" dirty="0">
              <a:cs typeface="Arial"/>
            </a:endParaRP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Arial"/>
              </a:rPr>
              <a:t>50GHz </a:t>
            </a:r>
            <a:r>
              <a:rPr lang="en-US" dirty="0">
                <a:cs typeface="Arial"/>
              </a:rPr>
              <a:t>tunable wavelengths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Dispersion tolerance ± 40000ps/nm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Link budget 19dB (with FEC)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cs typeface="Arial"/>
              </a:rPr>
              <a:t>OSNR min = 14dB </a:t>
            </a:r>
          </a:p>
          <a:p>
            <a:pPr marL="361950" lvl="1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Client : QSFP28</a:t>
            </a:r>
            <a:endParaRPr lang="en-US" dirty="0">
              <a:cs typeface="Arial"/>
            </a:endParaRPr>
          </a:p>
        </p:txBody>
      </p:sp>
      <p:sp>
        <p:nvSpPr>
          <p:cNvPr id="13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Портфолио транспондеров</a:t>
            </a:r>
            <a:r>
              <a:rPr lang="en-US" dirty="0"/>
              <a:t> DCP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4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41736" r="56148" b="3267"/>
          <a:stretch/>
        </p:blipFill>
        <p:spPr>
          <a:xfrm>
            <a:off x="7096800" y="3301132"/>
            <a:ext cx="1453561" cy="1347746"/>
          </a:xfrm>
          <a:prstGeom prst="rect">
            <a:avLst/>
          </a:prstGeom>
        </p:spPr>
      </p:pic>
      <p:pic>
        <p:nvPicPr>
          <p:cNvPr id="3" name="Picture 9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9" r="35609"/>
          <a:stretch/>
        </p:blipFill>
        <p:spPr>
          <a:xfrm>
            <a:off x="7123668" y="1171473"/>
            <a:ext cx="1334983" cy="192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41736" r="56166" b="3267"/>
          <a:stretch/>
        </p:blipFill>
        <p:spPr>
          <a:xfrm>
            <a:off x="740702" y="3305390"/>
            <a:ext cx="1441426" cy="1347746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9" r="35609"/>
          <a:stretch/>
        </p:blipFill>
        <p:spPr>
          <a:xfrm>
            <a:off x="756008" y="1175731"/>
            <a:ext cx="1334983" cy="1923999"/>
          </a:xfrm>
          <a:prstGeom prst="rect">
            <a:avLst/>
          </a:prstGeom>
        </p:spPr>
      </p:pic>
      <p:pic>
        <p:nvPicPr>
          <p:cNvPr id="6" name="Picture 94"/>
          <p:cNvPicPr>
            <a:picLocks noChangeAspect="1"/>
          </p:cNvPicPr>
          <p:nvPr/>
        </p:nvPicPr>
        <p:blipFill rotWithShape="1">
          <a:blip r:embed="rId5"/>
          <a:srcRect l="2781" t="12876" r="5369" b="15939"/>
          <a:stretch/>
        </p:blipFill>
        <p:spPr>
          <a:xfrm>
            <a:off x="5030138" y="2815685"/>
            <a:ext cx="1072910" cy="287189"/>
          </a:xfrm>
          <a:prstGeom prst="rect">
            <a:avLst/>
          </a:prstGeom>
        </p:spPr>
      </p:pic>
      <p:pic>
        <p:nvPicPr>
          <p:cNvPr id="7" name="Picture 93"/>
          <p:cNvPicPr>
            <a:picLocks noChangeAspect="1"/>
          </p:cNvPicPr>
          <p:nvPr/>
        </p:nvPicPr>
        <p:blipFill rotWithShape="1">
          <a:blip r:embed="rId5"/>
          <a:srcRect l="2781" t="12876" r="5369" b="15939"/>
          <a:stretch/>
        </p:blipFill>
        <p:spPr>
          <a:xfrm>
            <a:off x="3328789" y="2816311"/>
            <a:ext cx="1072910" cy="287189"/>
          </a:xfrm>
          <a:prstGeom prst="rect">
            <a:avLst/>
          </a:prstGeom>
        </p:spPr>
      </p:pic>
      <p:sp>
        <p:nvSpPr>
          <p:cNvPr id="9" name="Ellips 15">
            <a:hlinkClick r:id="rId6" action="ppaction://hlinksldjump"/>
          </p:cNvPr>
          <p:cNvSpPr/>
          <p:nvPr/>
        </p:nvSpPr>
        <p:spPr>
          <a:xfrm>
            <a:off x="0" y="6277623"/>
            <a:ext cx="1889764" cy="60106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61"/>
              </a:spcAft>
            </a:pPr>
            <a:endParaRPr lang="en-US" sz="1167" b="1" dirty="0">
              <a:solidFill>
                <a:srgbClr val="F0EEE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3"/>
          <p:cNvGrpSpPr/>
          <p:nvPr/>
        </p:nvGrpSpPr>
        <p:grpSpPr>
          <a:xfrm>
            <a:off x="2565318" y="1885142"/>
            <a:ext cx="1257585" cy="2520278"/>
            <a:chOff x="2339752" y="1628802"/>
            <a:chExt cx="1333782" cy="2520278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2339754" y="1628802"/>
              <a:ext cx="1331396" cy="111361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/>
            <p:cNvCxnSpPr/>
            <p:nvPr/>
          </p:nvCxnSpPr>
          <p:spPr>
            <a:xfrm>
              <a:off x="2339752" y="1916832"/>
              <a:ext cx="1263453" cy="84028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2"/>
            <p:cNvCxnSpPr/>
            <p:nvPr/>
          </p:nvCxnSpPr>
          <p:spPr>
            <a:xfrm>
              <a:off x="2339752" y="2132856"/>
              <a:ext cx="1195628" cy="628546"/>
            </a:xfrm>
            <a:prstGeom prst="line">
              <a:avLst/>
            </a:prstGeom>
            <a:ln w="38100">
              <a:solidFill>
                <a:srgbClr val="299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3"/>
            <p:cNvCxnSpPr/>
            <p:nvPr/>
          </p:nvCxnSpPr>
          <p:spPr>
            <a:xfrm>
              <a:off x="2339752" y="2420888"/>
              <a:ext cx="1114483" cy="35640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4"/>
            <p:cNvCxnSpPr/>
            <p:nvPr/>
          </p:nvCxnSpPr>
          <p:spPr bwMode="auto">
            <a:xfrm flipV="1">
              <a:off x="2339752" y="2799976"/>
              <a:ext cx="1121175" cy="485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5"/>
            <p:cNvCxnSpPr/>
            <p:nvPr/>
          </p:nvCxnSpPr>
          <p:spPr bwMode="auto">
            <a:xfrm flipV="1">
              <a:off x="2339752" y="2799976"/>
              <a:ext cx="1193354" cy="77304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6"/>
            <p:cNvCxnSpPr/>
            <p:nvPr/>
          </p:nvCxnSpPr>
          <p:spPr bwMode="auto">
            <a:xfrm flipV="1">
              <a:off x="2339752" y="2790370"/>
              <a:ext cx="1268916" cy="10706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7"/>
            <p:cNvCxnSpPr/>
            <p:nvPr/>
          </p:nvCxnSpPr>
          <p:spPr bwMode="auto">
            <a:xfrm rot="5400000" flipH="1" flipV="1">
              <a:off x="2328893" y="2804439"/>
              <a:ext cx="1355500" cy="13337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02"/>
          <p:cNvGrpSpPr/>
          <p:nvPr/>
        </p:nvGrpSpPr>
        <p:grpSpPr>
          <a:xfrm>
            <a:off x="5237895" y="1885140"/>
            <a:ext cx="1468975" cy="2448272"/>
            <a:chOff x="5174260" y="1628800"/>
            <a:chExt cx="1557981" cy="2448272"/>
          </a:xfrm>
        </p:grpSpPr>
        <p:cxnSp>
          <p:nvCxnSpPr>
            <p:cNvPr id="20" name="Straight Connector 39"/>
            <p:cNvCxnSpPr/>
            <p:nvPr/>
          </p:nvCxnSpPr>
          <p:spPr>
            <a:xfrm rot="10800000" flipV="1">
              <a:off x="5176796" y="1628800"/>
              <a:ext cx="1555444" cy="111362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0"/>
            <p:cNvCxnSpPr/>
            <p:nvPr/>
          </p:nvCxnSpPr>
          <p:spPr>
            <a:xfrm rot="10800000" flipV="1">
              <a:off x="5249208" y="1916832"/>
              <a:ext cx="1483032" cy="84028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1"/>
            <p:cNvCxnSpPr/>
            <p:nvPr/>
          </p:nvCxnSpPr>
          <p:spPr>
            <a:xfrm rot="10800000" flipV="1">
              <a:off x="5323874" y="2204863"/>
              <a:ext cx="1408366" cy="558919"/>
            </a:xfrm>
            <a:prstGeom prst="line">
              <a:avLst/>
            </a:prstGeom>
            <a:ln w="38100">
              <a:solidFill>
                <a:srgbClr val="299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2"/>
            <p:cNvCxnSpPr/>
            <p:nvPr/>
          </p:nvCxnSpPr>
          <p:spPr>
            <a:xfrm rot="10800000" flipV="1">
              <a:off x="5407968" y="2420888"/>
              <a:ext cx="1324272" cy="3564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3"/>
            <p:cNvCxnSpPr/>
            <p:nvPr/>
          </p:nvCxnSpPr>
          <p:spPr bwMode="auto">
            <a:xfrm rot="10800000">
              <a:off x="5400840" y="2799976"/>
              <a:ext cx="1259393" cy="48500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4"/>
            <p:cNvCxnSpPr/>
            <p:nvPr/>
          </p:nvCxnSpPr>
          <p:spPr bwMode="auto">
            <a:xfrm rot="10800000">
              <a:off x="5323918" y="2799976"/>
              <a:ext cx="1408323" cy="77304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5"/>
            <p:cNvCxnSpPr/>
            <p:nvPr/>
          </p:nvCxnSpPr>
          <p:spPr bwMode="auto">
            <a:xfrm rot="10800000">
              <a:off x="5174260" y="2793582"/>
              <a:ext cx="1557981" cy="12834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6"/>
            <p:cNvCxnSpPr/>
            <p:nvPr/>
          </p:nvCxnSpPr>
          <p:spPr bwMode="auto">
            <a:xfrm rot="10800000">
              <a:off x="5243390" y="2790374"/>
              <a:ext cx="1488851" cy="10706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3197482" y="1586569"/>
            <a:ext cx="2655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Simple Open Line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Networking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9" name="Group 167"/>
          <p:cNvGrpSpPr/>
          <p:nvPr/>
        </p:nvGrpSpPr>
        <p:grpSpPr>
          <a:xfrm>
            <a:off x="2300639" y="1741124"/>
            <a:ext cx="616869" cy="2784404"/>
            <a:chOff x="2059035" y="1484784"/>
            <a:chExt cx="654245" cy="2784404"/>
          </a:xfrm>
        </p:grpSpPr>
        <p:grpSp>
          <p:nvGrpSpPr>
            <p:cNvPr id="30" name="Group 66"/>
            <p:cNvGrpSpPr/>
            <p:nvPr/>
          </p:nvGrpSpPr>
          <p:grpSpPr>
            <a:xfrm>
              <a:off x="2065208" y="1484784"/>
              <a:ext cx="648072" cy="1128220"/>
              <a:chOff x="4067944" y="1306955"/>
              <a:chExt cx="695098" cy="1234041"/>
            </a:xfrm>
          </p:grpSpPr>
          <p:pic>
            <p:nvPicPr>
              <p:cNvPr id="41" name="Picture 5" descr="4G-F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3610878">
                <a:off x="4365433" y="1310574"/>
                <a:ext cx="360750" cy="35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2" name="Group 65"/>
              <p:cNvGrpSpPr/>
              <p:nvPr/>
            </p:nvGrpSpPr>
            <p:grpSpPr>
              <a:xfrm>
                <a:off x="4067944" y="1483196"/>
                <a:ext cx="695098" cy="1057800"/>
                <a:chOff x="4067944" y="1483196"/>
                <a:chExt cx="695098" cy="1057800"/>
              </a:xfrm>
            </p:grpSpPr>
            <p:pic>
              <p:nvPicPr>
                <p:cNvPr id="43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83239" y="1606261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94007" y="1895833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405912" y="2183865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6" name="Straight Arrow Connector 66"/>
                <p:cNvCxnSpPr/>
                <p:nvPr/>
              </p:nvCxnSpPr>
              <p:spPr>
                <a:xfrm rot="10800000">
                  <a:off x="4067944" y="1483196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67"/>
                <p:cNvCxnSpPr/>
                <p:nvPr/>
              </p:nvCxnSpPr>
              <p:spPr>
                <a:xfrm rot="10800000">
                  <a:off x="4082230" y="177122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68"/>
                <p:cNvCxnSpPr/>
                <p:nvPr/>
              </p:nvCxnSpPr>
              <p:spPr>
                <a:xfrm rot="10800000">
                  <a:off x="4103659" y="2348880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69"/>
                <p:cNvCxnSpPr/>
                <p:nvPr/>
              </p:nvCxnSpPr>
              <p:spPr>
                <a:xfrm rot="10800000">
                  <a:off x="4091754" y="206084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67"/>
            <p:cNvGrpSpPr/>
            <p:nvPr/>
          </p:nvGrpSpPr>
          <p:grpSpPr>
            <a:xfrm>
              <a:off x="2059035" y="3140968"/>
              <a:ext cx="648072" cy="1128220"/>
              <a:chOff x="4067944" y="1306955"/>
              <a:chExt cx="695098" cy="1234041"/>
            </a:xfrm>
          </p:grpSpPr>
          <p:pic>
            <p:nvPicPr>
              <p:cNvPr id="32" name="Picture 5" descr="4G-F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3610878">
                <a:off x="4365433" y="1310574"/>
                <a:ext cx="360750" cy="35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Group 65"/>
              <p:cNvGrpSpPr/>
              <p:nvPr/>
            </p:nvGrpSpPr>
            <p:grpSpPr>
              <a:xfrm>
                <a:off x="4067944" y="1483196"/>
                <a:ext cx="695098" cy="1057800"/>
                <a:chOff x="4067944" y="1483196"/>
                <a:chExt cx="695098" cy="1057800"/>
              </a:xfrm>
            </p:grpSpPr>
            <p:pic>
              <p:nvPicPr>
                <p:cNvPr id="34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83239" y="1606261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94007" y="1895833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405912" y="2183865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7" name="Straight Arrow Connector 57"/>
                <p:cNvCxnSpPr/>
                <p:nvPr/>
              </p:nvCxnSpPr>
              <p:spPr>
                <a:xfrm rot="10800000">
                  <a:off x="4067944" y="1483196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58"/>
                <p:cNvCxnSpPr/>
                <p:nvPr/>
              </p:nvCxnSpPr>
              <p:spPr>
                <a:xfrm rot="10800000">
                  <a:off x="4082230" y="177122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59"/>
                <p:cNvCxnSpPr/>
                <p:nvPr/>
              </p:nvCxnSpPr>
              <p:spPr>
                <a:xfrm rot="10800000">
                  <a:off x="4103659" y="2348880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60"/>
                <p:cNvCxnSpPr/>
                <p:nvPr/>
              </p:nvCxnSpPr>
              <p:spPr>
                <a:xfrm rot="10800000">
                  <a:off x="4091754" y="206084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" name="Group 132"/>
          <p:cNvGrpSpPr/>
          <p:nvPr/>
        </p:nvGrpSpPr>
        <p:grpSpPr>
          <a:xfrm rot="10800000">
            <a:off x="6361572" y="1728424"/>
            <a:ext cx="616873" cy="2784404"/>
            <a:chOff x="8634879" y="1484879"/>
            <a:chExt cx="654250" cy="2784404"/>
          </a:xfrm>
        </p:grpSpPr>
        <p:grpSp>
          <p:nvGrpSpPr>
            <p:cNvPr id="51" name="Group 66"/>
            <p:cNvGrpSpPr/>
            <p:nvPr/>
          </p:nvGrpSpPr>
          <p:grpSpPr>
            <a:xfrm>
              <a:off x="8641052" y="1484879"/>
              <a:ext cx="648077" cy="1128220"/>
              <a:chOff x="4067944" y="1306955"/>
              <a:chExt cx="695098" cy="1234041"/>
            </a:xfrm>
          </p:grpSpPr>
          <p:pic>
            <p:nvPicPr>
              <p:cNvPr id="62" name="Picture 5" descr="4G-F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3610878">
                <a:off x="4365433" y="1310574"/>
                <a:ext cx="360750" cy="35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65"/>
              <p:cNvGrpSpPr/>
              <p:nvPr/>
            </p:nvGrpSpPr>
            <p:grpSpPr>
              <a:xfrm>
                <a:off x="4067944" y="1483196"/>
                <a:ext cx="695098" cy="1057800"/>
                <a:chOff x="4067944" y="1483196"/>
                <a:chExt cx="695098" cy="1057800"/>
              </a:xfrm>
            </p:grpSpPr>
            <p:pic>
              <p:nvPicPr>
                <p:cNvPr id="64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83239" y="1606261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94007" y="1895833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405912" y="2183865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67" name="Straight Arrow Connector 87"/>
                <p:cNvCxnSpPr/>
                <p:nvPr/>
              </p:nvCxnSpPr>
              <p:spPr>
                <a:xfrm rot="10800000">
                  <a:off x="4067944" y="1483196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88"/>
                <p:cNvCxnSpPr/>
                <p:nvPr/>
              </p:nvCxnSpPr>
              <p:spPr>
                <a:xfrm rot="10800000">
                  <a:off x="4082230" y="177122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89"/>
                <p:cNvCxnSpPr/>
                <p:nvPr/>
              </p:nvCxnSpPr>
              <p:spPr>
                <a:xfrm rot="10800000">
                  <a:off x="4103659" y="2348880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90"/>
                <p:cNvCxnSpPr/>
                <p:nvPr/>
              </p:nvCxnSpPr>
              <p:spPr>
                <a:xfrm rot="10800000">
                  <a:off x="4091754" y="206084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Group 67"/>
            <p:cNvGrpSpPr/>
            <p:nvPr/>
          </p:nvGrpSpPr>
          <p:grpSpPr>
            <a:xfrm>
              <a:off x="8634879" y="3141063"/>
              <a:ext cx="648077" cy="1128220"/>
              <a:chOff x="4067944" y="1306955"/>
              <a:chExt cx="695098" cy="1234041"/>
            </a:xfrm>
          </p:grpSpPr>
          <p:pic>
            <p:nvPicPr>
              <p:cNvPr id="53" name="Picture 5" descr="4G-F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3610878">
                <a:off x="4365433" y="1310574"/>
                <a:ext cx="360750" cy="35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" name="Group 65"/>
              <p:cNvGrpSpPr/>
              <p:nvPr/>
            </p:nvGrpSpPr>
            <p:grpSpPr>
              <a:xfrm>
                <a:off x="4067944" y="1483196"/>
                <a:ext cx="695098" cy="1057800"/>
                <a:chOff x="4067944" y="1483196"/>
                <a:chExt cx="695098" cy="1057800"/>
              </a:xfrm>
            </p:grpSpPr>
            <p:pic>
              <p:nvPicPr>
                <p:cNvPr id="55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83239" y="1606261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394007" y="1895833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5" descr="4G-F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13610878">
                  <a:off x="4405912" y="2183865"/>
                  <a:ext cx="360750" cy="3535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8" name="Straight Arrow Connector 78"/>
                <p:cNvCxnSpPr/>
                <p:nvPr/>
              </p:nvCxnSpPr>
              <p:spPr>
                <a:xfrm rot="10800000">
                  <a:off x="4067944" y="1483196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79"/>
                <p:cNvCxnSpPr/>
                <p:nvPr/>
              </p:nvCxnSpPr>
              <p:spPr>
                <a:xfrm rot="10800000">
                  <a:off x="4082230" y="177122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80"/>
                <p:cNvCxnSpPr/>
                <p:nvPr/>
              </p:nvCxnSpPr>
              <p:spPr>
                <a:xfrm rot="10800000">
                  <a:off x="4103659" y="2348880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81"/>
                <p:cNvCxnSpPr/>
                <p:nvPr/>
              </p:nvCxnSpPr>
              <p:spPr>
                <a:xfrm rot="10800000">
                  <a:off x="4091754" y="2060848"/>
                  <a:ext cx="2880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469015" y="4725144"/>
            <a:ext cx="82794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Устанавливаем «цветные»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xWDM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SFP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непосредственно в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SAN/IP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коммутаторы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LC </a:t>
            </a:r>
            <a:r>
              <a:rPr lang="ru-RU" sz="1600" dirty="0" err="1">
                <a:solidFill>
                  <a:srgbClr val="000000"/>
                </a:solidFill>
              </a:rPr>
              <a:t>патч</a:t>
            </a:r>
            <a:r>
              <a:rPr lang="ru-RU" sz="1600" dirty="0">
                <a:solidFill>
                  <a:srgbClr val="000000"/>
                </a:solidFill>
              </a:rPr>
              <a:t>-корд соединяет трансивер с мультиплексором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Mux/</a:t>
            </a:r>
            <a:r>
              <a:rPr lang="en-US" sz="1600" dirty="0" err="1" smtClean="0">
                <a:solidFill>
                  <a:srgbClr val="000000"/>
                </a:solidFill>
              </a:rPr>
              <a:t>Demux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смешивает сигналы на разных длинах волн и передает по одному «темному» волокну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Можно передавать суммарно</a:t>
            </a:r>
            <a:r>
              <a:rPr lang="en-US" sz="1600" dirty="0" smtClean="0">
                <a:solidFill>
                  <a:srgbClr val="000000"/>
                </a:solidFill>
              </a:rPr>
              <a:t> 16</a:t>
            </a:r>
            <a:r>
              <a:rPr lang="ru-RU" sz="1600" dirty="0" smtClean="0">
                <a:solidFill>
                  <a:srgbClr val="000000"/>
                </a:solidFill>
              </a:rPr>
              <a:t> каналов</a:t>
            </a:r>
            <a:r>
              <a:rPr lang="en-US" sz="1600" dirty="0" smtClean="0">
                <a:solidFill>
                  <a:srgbClr val="000000"/>
                </a:solidFill>
              </a:rPr>
              <a:t> CWDM</a:t>
            </a:r>
            <a:r>
              <a:rPr lang="ru-RU" sz="1600" dirty="0" smtClean="0">
                <a:solidFill>
                  <a:srgbClr val="000000"/>
                </a:solidFill>
              </a:rPr>
              <a:t> или </a:t>
            </a:r>
            <a:r>
              <a:rPr lang="en-US" sz="1600" dirty="0" smtClean="0">
                <a:solidFill>
                  <a:srgbClr val="000000"/>
                </a:solidFill>
              </a:rPr>
              <a:t>88</a:t>
            </a:r>
            <a:r>
              <a:rPr lang="ru-RU" sz="1600" dirty="0" smtClean="0">
                <a:solidFill>
                  <a:srgbClr val="000000"/>
                </a:solidFill>
              </a:rPr>
              <a:t> каналов </a:t>
            </a:r>
            <a:r>
              <a:rPr lang="en-US" sz="1600" dirty="0" smtClean="0">
                <a:solidFill>
                  <a:srgbClr val="000000"/>
                </a:solidFill>
              </a:rPr>
              <a:t>DWDM</a:t>
            </a:r>
            <a:endParaRPr lang="sv-SE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v-SE" sz="1600" dirty="0">
              <a:latin typeface="+mj-lt"/>
            </a:endParaRPr>
          </a:p>
        </p:txBody>
      </p:sp>
      <p:cxnSp>
        <p:nvCxnSpPr>
          <p:cNvPr id="72" name="Straight Connector 20"/>
          <p:cNvCxnSpPr/>
          <p:nvPr/>
        </p:nvCxnSpPr>
        <p:spPr>
          <a:xfrm flipV="1">
            <a:off x="4243448" y="2993916"/>
            <a:ext cx="853789" cy="195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Embedded </a:t>
            </a:r>
            <a:r>
              <a:rPr lang="en-US" dirty="0" err="1"/>
              <a:t>xWDM</a:t>
            </a:r>
            <a:r>
              <a:rPr lang="en-US" dirty="0"/>
              <a:t> – </a:t>
            </a:r>
            <a:r>
              <a:rPr lang="ru-RU" dirty="0"/>
              <a:t>самое простое решение для </a:t>
            </a:r>
            <a:r>
              <a:rPr lang="en-US" dirty="0"/>
              <a:t>DCI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4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-0.00347 L -0.04445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47848E-7 L 0.04375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 txBox="1">
            <a:spLocks/>
          </p:cNvSpPr>
          <p:nvPr/>
        </p:nvSpPr>
        <p:spPr>
          <a:xfrm>
            <a:off x="463983" y="152400"/>
            <a:ext cx="4302924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8484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Platshållare för text 14"/>
          <p:cNvSpPr txBox="1">
            <a:spLocks/>
          </p:cNvSpPr>
          <p:nvPr/>
        </p:nvSpPr>
        <p:spPr>
          <a:xfrm>
            <a:off x="460997" y="1357666"/>
            <a:ext cx="7930887" cy="45196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>
              <a:latin typeface="Arial"/>
              <a:cs typeface="Arial"/>
            </a:endParaRPr>
          </a:p>
        </p:txBody>
      </p:sp>
      <p:pic>
        <p:nvPicPr>
          <p:cNvPr id="5" name="Picture 4" descr="ÐÐ°ÑÑÐ¸Ð½ÐºÐ¸ Ð¿Ð¾ Ð·Ð°Ð¿ÑÐ¾ÑÑ ÐÐ¢Ð Ð»Ð¾Ð³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" y="106022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¼Ð°ÑÐ¸Ð¾ÑÑ Ð»Ð¾Ð³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4" y="1167899"/>
            <a:ext cx="1085467" cy="8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ÐÐ°ÑÑÐ¸Ð½ÐºÐ¸ Ð¿Ð¾ Ð·Ð°Ð¿ÑÐ¾ÑÑ Cetelem Ð±Ð°Ð½Ðº Ð»Ð¾Ð³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65" y="1119555"/>
            <a:ext cx="2034454" cy="7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ÐÐ°ÑÑÐ¸Ð½ÐºÐ¸ Ð¿Ð¾ Ð·Ð°Ð¿ÑÐ¾ÑÑ Ð³ÑÐ¸Ð½Ð°ÑÐ¾Ð¼ Ð»Ð¾Ð³Ð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" y="2209978"/>
            <a:ext cx="986967" cy="11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ÐÐ°ÑÑÐ¸Ð½ÐºÐ¸ Ð¿Ð¾ Ð·Ð°Ð¿ÑÐ¾ÑÑ Ð²Ð½ÑÐºÐ¾Ð²Ð¾ Ð»Ð¾Ð³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7" y="1248995"/>
            <a:ext cx="2544009" cy="6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ÐÐ°ÑÑÐ¸Ð½ÐºÐ¸ Ð¿Ð¾ Ð·Ð°Ð¿ÑÐ¾ÑÑ ÑÐµÑÐºÐ¸Ð·Ð¾Ð²Ð¾ Ð»Ð¾Ð³Ð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36" y="2183535"/>
            <a:ext cx="2313687" cy="13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ÐÐ°ÑÑÐ¸Ð½ÐºÐ¸ Ð¿Ð¾ Ð·Ð°Ð¿ÑÐ¾ÑÑ Ð¸Ð±Ñ Ð´Ð°ÑÐ°ÑÐ¾ÑÑ Ð»Ð¾Ð³Ð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2" y="3785276"/>
            <a:ext cx="1899238" cy="7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ÐÐ°ÑÑÐ¸Ð½ÐºÐ¸ Ð¿Ð¾ Ð·Ð°Ð¿ÑÐ¾ÑÑ Ð¢Ð¢Ð Ð»Ð¾Ð³Ð¾ ÑÑÐ°Ð½ÑÑÐµÐ»ÐµÐºÐ¾Ð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39" y="3682361"/>
            <a:ext cx="1233120" cy="12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ÐÐ°ÑÑÐ¸Ð½ÐºÐ¸ Ð¿Ð¾ Ð·Ð°Ð¿ÑÐ¾ÑÑ Ð°Ð³ÑÐ°ÑÐ½Ð°Ñ Ð°ÐºÐ°Ð´ÐµÐ¼Ð¸Ñ Ð²Ð¾ÑÐ¾Ð½ÐµÐ¶ Ð»Ð¾Ð³Ð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3" y="2138353"/>
            <a:ext cx="1290076" cy="12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ÐÐ°ÑÑÐ¸Ð½ÐºÐ¸ Ð¿Ð¾ Ð·Ð°Ð¿ÑÐ¾ÑÑ Ð Ð°Ð´Ð¸Ð¾Ð·Ð°Ð²Ð¾Ð´ (ÐÐµÐ½Ð·Ð°  Ð»Ð¾Ð³Ð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01" y="3505327"/>
            <a:ext cx="1497950" cy="14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ÐÐ°ÑÑÐ¸Ð½ÐºÐ¸ Ð¿Ð¾ Ð·Ð°Ð¿ÑÐ¾ÑÑ Ð¢ÐÐ14 Ð»Ð¾Ð³Ð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13" y="2346105"/>
            <a:ext cx="1105126" cy="10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ÐÐ°ÑÑÐ¸Ð½ÐºÐ¸ Ð¿Ð¾ Ð·Ð°Ð¿ÑÐ¾ÑÑ ÐÐÐ¦ ÐÐ ÐÐÐ£Ð¡  Ð»Ð¾Ð³Ð¾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6" y="5148807"/>
            <a:ext cx="2401139" cy="4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ÐÐ°ÑÑÐ¸Ð½ÐºÐ¸ Ð¿Ð¾ Ð·Ð°Ð¿ÑÐ¾ÑÑ Ð Ð¾Ñ ÐÐµÑÑÐµÐ³Ð°Ð·Ð¾Ð²Ð°Ñ ÐºÐ¾Ð¼Ð¿Ð°Ð½Ð¸Ñ Ð ÐÐ Ð»Ð¾Ð³Ð¾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72" y="4985976"/>
            <a:ext cx="1601218" cy="6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ÐÐ°ÑÑÐ¸Ð½ÐºÐ¸ Ð¿Ð¾ Ð·Ð°Ð¿ÑÐ¾ÑÑ ÑÐ¾Ð³ÑÐ½ÑÐºÐ°Ñ Ð³ÑÑ Ð»Ð¾Ð³Ð¾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02" y="4974668"/>
            <a:ext cx="1639529" cy="8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ÐÐ°ÑÑÐ¸Ð½ÐºÐ¸ Ð¿Ð¾ Ð·Ð°Ð¿ÑÐ¾ÑÑ Ð¼ÐºÐ± Ð»Ð¾Ð³Ð¾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48" y="3605411"/>
            <a:ext cx="20097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ÐÐ°ÑÑÐ¸Ð½ÐºÐ¸ Ð¿Ð¾ Ð·Ð°Ð¿ÑÐ¾ÑÑ ÐÐÐ ÐÐÐ¯ ÐÐÐÐÐ£ÐÐÐ ÐÐÐÐÐ¯ ÐÐ£ÐÐÐÐÐÐ Ð¡ÐÐÐ¯ ÐÐÐÐÐÐÐÐ¯&quot;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88" y="2929886"/>
            <a:ext cx="1640140" cy="7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0" descr="ÐÐ°ÑÑÐ¸Ð½ÐºÐ¸ Ð¿Ð¾ Ð·Ð°Ð¿ÑÐ¾ÑÑ ÐÐÐ¤ ÐÑÐºÐ¾Ð¹Ð»-Ð³Ð°ÑÐ°Ð½Ñ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66" y="2029964"/>
            <a:ext cx="2124898" cy="7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ÐÐ°ÑÑÐ¸Ð½ÐºÐ¸ Ð¿Ð¾ Ð·Ð°Ð¿ÑÐ¾ÑÑ Ð³ÐµÐ¾ÑÐµÐº Ð»Ð¾Ð³Ð¾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82" y="3766084"/>
            <a:ext cx="1133597" cy="11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07" y="1132579"/>
            <a:ext cx="1265449" cy="8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ÐÐ°ÑÑÐ¸Ð½ÐºÐ¸ Ð¿Ð¾ Ð·Ð°Ð¿ÑÐ¾ÑÑ Ð²Ð¼Ð° Ð»Ð¾Ð³Ð¾ Ð¼ÐµÐ´Ð¸ÑÐ¸Ð½ÑÐºÐ°Ñ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34" y="4737395"/>
            <a:ext cx="135382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ÐÐ°ÑÑÐ¸Ð½ÐºÐ¸ Ð¿Ð¾ Ð·Ð°Ð¿ÑÐ¾ÑÑ ÐÐÐ Ð»Ð¾Ð³Ð¾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80" y="4745097"/>
            <a:ext cx="1558915" cy="11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Заказчики в России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ubrik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3921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компании </a:t>
            </a:r>
            <a:r>
              <a:rPr lang="en-US" dirty="0" err="1" smtClean="0"/>
              <a:t>Smartoptics</a:t>
            </a:r>
            <a:endParaRPr lang="en-US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45939" y="1700808"/>
            <a:ext cx="38070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Штаб-квартира </a:t>
            </a:r>
            <a:r>
              <a:rPr lang="ru-RU" dirty="0"/>
              <a:t>в Осло, Норвегия</a:t>
            </a:r>
            <a:endParaRPr lang="nb-NO" dirty="0"/>
          </a:p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dirty="0"/>
              <a:t>Разработки в Стокгольме, Швеция</a:t>
            </a:r>
            <a:endParaRPr lang="nb-NO" dirty="0"/>
          </a:p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dirty="0"/>
              <a:t>Основной фокус на </a:t>
            </a:r>
            <a:r>
              <a:rPr lang="nb-NO" dirty="0"/>
              <a:t>SAN</a:t>
            </a:r>
            <a:r>
              <a:rPr lang="ru-RU" dirty="0"/>
              <a:t> сетях и </a:t>
            </a:r>
            <a:r>
              <a:rPr lang="ru-RU" dirty="0" smtClean="0"/>
              <a:t>ЦОД</a:t>
            </a:r>
            <a:endParaRPr lang="nb-NO" dirty="0"/>
          </a:p>
        </p:txBody>
      </p:sp>
      <p:sp>
        <p:nvSpPr>
          <p:cNvPr id="25" name="AutoShape 4" descr="https://www.technavio.com/sites/default/files/Brocade%20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6" descr="https://www.technavio.com/sites/default/files/Brocade%20Lo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2" descr="C:\Users\dirkl\Desktop\Raw data\SO-SFP-10GE-S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73" l="0" r="98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3" y="2366236"/>
            <a:ext cx="1100561" cy="7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57" y="1619798"/>
            <a:ext cx="22787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12903" r="23850" b="13955"/>
          <a:stretch/>
        </p:blipFill>
        <p:spPr bwMode="auto">
          <a:xfrm>
            <a:off x="6007009" y="1513726"/>
            <a:ext cx="1105712" cy="91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84" y="3928305"/>
            <a:ext cx="4082115" cy="557889"/>
          </a:xfrm>
          <a:prstGeom prst="rect">
            <a:avLst/>
          </a:prstGeom>
        </p:spPr>
      </p:pic>
      <p:pic>
        <p:nvPicPr>
          <p:cNvPr id="34" name="Picture 3" descr="C:\Daten\SmartOptics\Marketing\Pictures\JPG Low Resolution\T-3009_fro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52" y="3766114"/>
            <a:ext cx="1732484" cy="4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856" y="5019870"/>
            <a:ext cx="4752528" cy="6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83568" y="274638"/>
            <a:ext cx="8003232" cy="52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351804" y="3573016"/>
            <a:ext cx="2377759" cy="911845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SAN OEMs</a:t>
            </a:r>
            <a:endParaRPr lang="en-GB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384136" y="1027223"/>
            <a:ext cx="7896225" cy="40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smtClean="0">
                <a:solidFill>
                  <a:srgbClr val="E5353E"/>
                </a:solidFill>
              </a:rPr>
              <a:t>Лучшие решения в отрасли, подтвержденные ведущими производителями сетевого оборудования!</a:t>
            </a:r>
            <a:endParaRPr lang="sv-SE" sz="1800" dirty="0">
              <a:solidFill>
                <a:srgbClr val="E5353E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51804" y="2170508"/>
            <a:ext cx="2350653" cy="940693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Storage Area Networking</a:t>
            </a:r>
            <a:endParaRPr lang="en-GB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85848" y="4936475"/>
            <a:ext cx="2343715" cy="724773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Cloud Computing</a:t>
            </a:r>
            <a:endParaRPr lang="en-GB" dirty="0"/>
          </a:p>
        </p:txBody>
      </p:sp>
      <p:pic>
        <p:nvPicPr>
          <p:cNvPr id="8" name="Picture 2" descr="logo-brocad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98862"/>
            <a:ext cx="3050900" cy="5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logo-em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43" y="4298530"/>
            <a:ext cx="732504" cy="2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hpe.com/etc/designs/hpeweb/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t="33538" r="9172" b="33204"/>
          <a:stretch/>
        </p:blipFill>
        <p:spPr bwMode="auto">
          <a:xfrm>
            <a:off x="4427984" y="3502087"/>
            <a:ext cx="1656184" cy="7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0" y="3612399"/>
            <a:ext cx="287972" cy="283369"/>
          </a:xfrm>
          <a:prstGeom prst="rect">
            <a:avLst/>
          </a:prstGeom>
        </p:spPr>
      </p:pic>
      <p:pic>
        <p:nvPicPr>
          <p:cNvPr id="12" name="Picture 16" descr="http://www.ndm.net/storage/images/stories/logo/HDS_logo_lg.png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83" r="3393" b="9110"/>
          <a:stretch/>
        </p:blipFill>
        <p:spPr bwMode="auto">
          <a:xfrm>
            <a:off x="6336602" y="4096254"/>
            <a:ext cx="1907806" cy="550880"/>
          </a:xfrm>
          <a:prstGeom prst="rect">
            <a:avLst/>
          </a:prstGeom>
          <a:noFill/>
          <a:extLst/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76" y="5294350"/>
            <a:ext cx="732504" cy="159246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025" r="29249" b="1512"/>
          <a:stretch/>
        </p:blipFill>
        <p:spPr>
          <a:xfrm>
            <a:off x="4854944" y="4351704"/>
            <a:ext cx="732504" cy="223422"/>
          </a:xfrm>
          <a:prstGeom prst="rect">
            <a:avLst/>
          </a:prstGeom>
        </p:spPr>
      </p:pic>
      <p:pic>
        <p:nvPicPr>
          <p:cNvPr id="15" name="Picture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2278" y="6194225"/>
            <a:ext cx="304657" cy="304657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9" b="19562"/>
          <a:stretch/>
        </p:blipFill>
        <p:spPr>
          <a:xfrm>
            <a:off x="3222271" y="5286350"/>
            <a:ext cx="692890" cy="247034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8742" r="2203" b="15734"/>
          <a:stretch/>
        </p:blipFill>
        <p:spPr>
          <a:xfrm>
            <a:off x="6704924" y="3612253"/>
            <a:ext cx="732770" cy="27812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55" y="5297353"/>
            <a:ext cx="590261" cy="148111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24" y="5283847"/>
            <a:ext cx="600319" cy="209410"/>
          </a:xfrm>
          <a:prstGeom prst="rect">
            <a:avLst/>
          </a:prstGeom>
        </p:spPr>
      </p:pic>
      <p:pic>
        <p:nvPicPr>
          <p:cNvPr id="20" name="Picture 4" descr="https://www.delapandwaller.com/2014/wp-content/uploads/2014/12/CISC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83" y="565306"/>
            <a:ext cx="5538949" cy="365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ubrik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80920" cy="392101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Сертифицированные решения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173114" y="1054787"/>
            <a:ext cx="6927278" cy="180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100MB </a:t>
            </a:r>
            <a:r>
              <a:rPr lang="ru-RU" sz="1800" dirty="0" smtClean="0">
                <a:solidFill>
                  <a:srgbClr val="000000"/>
                </a:solidFill>
              </a:rPr>
              <a:t>до</a:t>
            </a:r>
            <a:r>
              <a:rPr lang="en-US" sz="1800" dirty="0" smtClean="0">
                <a:solidFill>
                  <a:srgbClr val="000000"/>
                </a:solidFill>
              </a:rPr>
              <a:t> 400G – </a:t>
            </a:r>
            <a:r>
              <a:rPr lang="ru-RU" sz="1800" dirty="0" smtClean="0">
                <a:solidFill>
                  <a:srgbClr val="000000"/>
                </a:solidFill>
              </a:rPr>
              <a:t>все форм-факторы </a:t>
            </a:r>
            <a:r>
              <a:rPr lang="en-US" sz="1800" dirty="0" smtClean="0">
                <a:solidFill>
                  <a:srgbClr val="000000"/>
                </a:solidFill>
              </a:rPr>
              <a:t>– </a:t>
            </a:r>
            <a:r>
              <a:rPr lang="ru-RU" sz="1800" dirty="0" smtClean="0">
                <a:solidFill>
                  <a:srgbClr val="000000"/>
                </a:solidFill>
              </a:rPr>
              <a:t>«Серые»</a:t>
            </a:r>
            <a:r>
              <a:rPr lang="en-US" sz="1800" dirty="0" smtClean="0">
                <a:solidFill>
                  <a:srgbClr val="000000"/>
                </a:solidFill>
              </a:rPr>
              <a:t>, CDWM,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DWDM</a:t>
            </a:r>
            <a:endParaRPr lang="en-US" sz="1800" dirty="0"/>
          </a:p>
        </p:txBody>
      </p:sp>
      <p:grpSp>
        <p:nvGrpSpPr>
          <p:cNvPr id="4" name="Group 8"/>
          <p:cNvGrpSpPr/>
          <p:nvPr/>
        </p:nvGrpSpPr>
        <p:grpSpPr>
          <a:xfrm>
            <a:off x="697265" y="4429126"/>
            <a:ext cx="2479890" cy="1448146"/>
            <a:chOff x="281328" y="5142524"/>
            <a:chExt cx="2556000" cy="1368000"/>
          </a:xfrm>
        </p:grpSpPr>
        <p:sp>
          <p:nvSpPr>
            <p:cNvPr id="5" name="Rektangel 6"/>
            <p:cNvSpPr/>
            <p:nvPr/>
          </p:nvSpPr>
          <p:spPr>
            <a:xfrm>
              <a:off x="281328" y="5142524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solidFill>
                <a:schemeClr val="bg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 cap="all">
                  <a:solidFill>
                    <a:schemeClr val="tx1"/>
                  </a:solidFill>
                </a:rPr>
                <a:t>XFP</a:t>
              </a:r>
            </a:p>
            <a:p>
              <a:pPr algn="ctr">
                <a:lnSpc>
                  <a:spcPct val="115000"/>
                </a:lnSpc>
              </a:pPr>
              <a:endParaRPr lang="sv-SE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10G optical transceivers</a:t>
              </a:r>
            </a:p>
          </p:txBody>
        </p:sp>
        <p:pic>
          <p:nvPicPr>
            <p:cNvPr id="6" name="Picture 4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5749" y="5601381"/>
              <a:ext cx="787158" cy="437545"/>
            </a:xfrm>
            <a:prstGeom prst="rect">
              <a:avLst/>
            </a:prstGeom>
          </p:spPr>
        </p:pic>
      </p:grpSp>
      <p:grpSp>
        <p:nvGrpSpPr>
          <p:cNvPr id="7" name="Group 12"/>
          <p:cNvGrpSpPr/>
          <p:nvPr/>
        </p:nvGrpSpPr>
        <p:grpSpPr>
          <a:xfrm>
            <a:off x="5836526" y="1458081"/>
            <a:ext cx="2479890" cy="1448146"/>
            <a:chOff x="6315782" y="2207691"/>
            <a:chExt cx="2556000" cy="1368000"/>
          </a:xfrm>
        </p:grpSpPr>
        <p:sp>
          <p:nvSpPr>
            <p:cNvPr id="8" name="Rektangel 6">
              <a:hlinkClick r:id="" action="ppaction://noaction"/>
            </p:cNvPr>
            <p:cNvSpPr/>
            <p:nvPr/>
          </p:nvSpPr>
          <p:spPr>
            <a:xfrm>
              <a:off x="6315782" y="2207691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solidFill>
                <a:schemeClr val="bg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400" cap="all">
                  <a:solidFill>
                    <a:schemeClr val="tx1"/>
                  </a:solidFill>
                </a:rPr>
                <a:t>QSFP28, QSFP+, QSFP-DD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40/100/200/400G pluggable transceivers</a:t>
              </a:r>
            </a:p>
          </p:txBody>
        </p:sp>
        <p:pic>
          <p:nvPicPr>
            <p:cNvPr id="9" name="Picture 3"/>
            <p:cNvPicPr/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1409" t="12903" r="23850" b="13955"/>
            <a:stretch/>
          </p:blipFill>
          <p:spPr bwMode="auto">
            <a:xfrm>
              <a:off x="7253462" y="2650781"/>
              <a:ext cx="700932" cy="5837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pSp>
        <p:nvGrpSpPr>
          <p:cNvPr id="10" name="Group 7"/>
          <p:cNvGrpSpPr/>
          <p:nvPr/>
        </p:nvGrpSpPr>
        <p:grpSpPr>
          <a:xfrm>
            <a:off x="697265" y="2940953"/>
            <a:ext cx="2479890" cy="1448146"/>
            <a:chOff x="295672" y="3696598"/>
            <a:chExt cx="2556000" cy="1368000"/>
          </a:xfrm>
        </p:grpSpPr>
        <p:sp>
          <p:nvSpPr>
            <p:cNvPr id="11" name="Rektangel 6"/>
            <p:cNvSpPr/>
            <p:nvPr/>
          </p:nvSpPr>
          <p:spPr>
            <a:xfrm>
              <a:off x="295672" y="3696598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 cap="all">
                  <a:solidFill>
                    <a:schemeClr val="tx1"/>
                  </a:solidFill>
                </a:rPr>
                <a:t>SFP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Ethernet, 4/2/1G FC, </a:t>
              </a:r>
              <a:r>
                <a:rPr lang="en-US" sz="1050" err="1">
                  <a:solidFill>
                    <a:schemeClr val="tx1"/>
                  </a:solidFill>
                </a:rPr>
                <a:t>Sonet</a:t>
              </a:r>
              <a:r>
                <a:rPr lang="en-US" sz="1050">
                  <a:solidFill>
                    <a:schemeClr val="tx1"/>
                  </a:solidFill>
                </a:rPr>
                <a:t>/SDH,</a:t>
              </a:r>
              <a:br>
                <a:rPr lang="en-US" sz="1050">
                  <a:solidFill>
                    <a:schemeClr val="tx1"/>
                  </a:solidFill>
                </a:rPr>
              </a:br>
              <a:r>
                <a:rPr lang="en-US" sz="1050" err="1">
                  <a:solidFill>
                    <a:schemeClr val="tx1"/>
                  </a:solidFill>
                </a:rPr>
                <a:t>multirate</a:t>
              </a:r>
              <a:r>
                <a:rPr lang="en-US" sz="1050">
                  <a:solidFill>
                    <a:schemeClr val="tx1"/>
                  </a:solidFill>
                </a:rPr>
                <a:t> and bidi transceivers</a:t>
              </a:r>
            </a:p>
          </p:txBody>
        </p:sp>
        <p:pic>
          <p:nvPicPr>
            <p:cNvPr id="12" name="Picture 5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7991" y="4019741"/>
              <a:ext cx="691363" cy="477446"/>
            </a:xfrm>
            <a:prstGeom prst="rect">
              <a:avLst/>
            </a:prstGeom>
          </p:spPr>
        </p:pic>
      </p:grpSp>
      <p:grpSp>
        <p:nvGrpSpPr>
          <p:cNvPr id="13" name="Group 10"/>
          <p:cNvGrpSpPr/>
          <p:nvPr/>
        </p:nvGrpSpPr>
        <p:grpSpPr>
          <a:xfrm>
            <a:off x="3266896" y="2940953"/>
            <a:ext cx="2479890" cy="1448146"/>
            <a:chOff x="3298776" y="3681510"/>
            <a:chExt cx="2556000" cy="1368000"/>
          </a:xfrm>
        </p:grpSpPr>
        <p:sp>
          <p:nvSpPr>
            <p:cNvPr id="14" name="Rektangel 6"/>
            <p:cNvSpPr/>
            <p:nvPr/>
          </p:nvSpPr>
          <p:spPr>
            <a:xfrm>
              <a:off x="3298776" y="3681510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>
                  <a:solidFill>
                    <a:schemeClr val="tx1"/>
                  </a:solidFill>
                </a:rPr>
                <a:t>X2 and </a:t>
              </a:r>
              <a:r>
                <a:rPr lang="en-US" sz="1600" err="1">
                  <a:solidFill>
                    <a:schemeClr val="tx1"/>
                  </a:solidFill>
                </a:rPr>
                <a:t>Xenpak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10G optical transceivers with converter</a:t>
              </a:r>
              <a:br>
                <a:rPr lang="en-US" sz="1050">
                  <a:solidFill>
                    <a:schemeClr val="tx1"/>
                  </a:solidFill>
                </a:rPr>
              </a:br>
              <a:r>
                <a:rPr lang="en-US" sz="1050">
                  <a:solidFill>
                    <a:schemeClr val="tx1"/>
                  </a:solidFill>
                </a:rPr>
                <a:t>solutions for entire SFP+ family</a:t>
              </a:r>
            </a:p>
          </p:txBody>
        </p:sp>
        <p:pic>
          <p:nvPicPr>
            <p:cNvPr id="15" name="Picture 5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4169" y="4094802"/>
              <a:ext cx="865214" cy="384383"/>
            </a:xfrm>
            <a:prstGeom prst="rect">
              <a:avLst/>
            </a:prstGeom>
          </p:spPr>
        </p:pic>
      </p:grpSp>
      <p:grpSp>
        <p:nvGrpSpPr>
          <p:cNvPr id="16" name="Group 9"/>
          <p:cNvGrpSpPr/>
          <p:nvPr/>
        </p:nvGrpSpPr>
        <p:grpSpPr>
          <a:xfrm>
            <a:off x="3266896" y="1458081"/>
            <a:ext cx="2479890" cy="1448146"/>
            <a:chOff x="3303089" y="2220497"/>
            <a:chExt cx="2556000" cy="1368000"/>
          </a:xfrm>
        </p:grpSpPr>
        <p:sp>
          <p:nvSpPr>
            <p:cNvPr id="17" name="Rektangel 6"/>
            <p:cNvSpPr/>
            <p:nvPr/>
          </p:nvSpPr>
          <p:spPr>
            <a:xfrm>
              <a:off x="3303089" y="2220497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solidFill>
                <a:schemeClr val="bg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 cap="all">
                  <a:solidFill>
                    <a:schemeClr val="tx1"/>
                  </a:solidFill>
                </a:rPr>
                <a:t>SFP+, SFP28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32/25/16/10/8G optical transceivers</a:t>
              </a:r>
              <a:br>
                <a:rPr lang="en-US" sz="1050">
                  <a:solidFill>
                    <a:schemeClr val="tx1"/>
                  </a:solidFill>
                </a:rPr>
              </a:br>
              <a:r>
                <a:rPr lang="en-US" sz="1050">
                  <a:solidFill>
                    <a:schemeClr val="tx1"/>
                  </a:solidFill>
                </a:rPr>
                <a:t>and cable assemblies</a:t>
              </a:r>
            </a:p>
          </p:txBody>
        </p:sp>
        <p:pic>
          <p:nvPicPr>
            <p:cNvPr id="18" name="Picture 5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5408" y="2577924"/>
              <a:ext cx="691363" cy="477446"/>
            </a:xfrm>
            <a:prstGeom prst="rect">
              <a:avLst/>
            </a:prstGeom>
          </p:spPr>
        </p:pic>
      </p:grpSp>
      <p:grpSp>
        <p:nvGrpSpPr>
          <p:cNvPr id="19" name="Group 5"/>
          <p:cNvGrpSpPr/>
          <p:nvPr/>
        </p:nvGrpSpPr>
        <p:grpSpPr>
          <a:xfrm>
            <a:off x="697265" y="1458081"/>
            <a:ext cx="2479890" cy="1448146"/>
            <a:chOff x="280250" y="2231635"/>
            <a:chExt cx="2556000" cy="1368000"/>
          </a:xfrm>
        </p:grpSpPr>
        <p:sp>
          <p:nvSpPr>
            <p:cNvPr id="20" name="Rektangel 6"/>
            <p:cNvSpPr/>
            <p:nvPr/>
          </p:nvSpPr>
          <p:spPr>
            <a:xfrm>
              <a:off x="280250" y="2231635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400" cap="all">
                  <a:solidFill>
                    <a:schemeClr val="tx1"/>
                  </a:solidFill>
                </a:rPr>
                <a:t>CFP, CFP2, CFP4, CXP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40/100G pluggable transceivers</a:t>
              </a:r>
            </a:p>
          </p:txBody>
        </p:sp>
        <p:pic>
          <p:nvPicPr>
            <p:cNvPr id="21" name="Picture 5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360" y="2650781"/>
              <a:ext cx="809781" cy="566847"/>
            </a:xfrm>
            <a:prstGeom prst="rect">
              <a:avLst/>
            </a:prstGeom>
          </p:spPr>
        </p:pic>
      </p:grpSp>
      <p:grpSp>
        <p:nvGrpSpPr>
          <p:cNvPr id="22" name="Group 11"/>
          <p:cNvGrpSpPr/>
          <p:nvPr/>
        </p:nvGrpSpPr>
        <p:grpSpPr>
          <a:xfrm>
            <a:off x="3266896" y="4429126"/>
            <a:ext cx="2479890" cy="1448146"/>
            <a:chOff x="3303088" y="5142524"/>
            <a:chExt cx="2556000" cy="1368000"/>
          </a:xfrm>
        </p:grpSpPr>
        <p:sp>
          <p:nvSpPr>
            <p:cNvPr id="23" name="Rektangel 6"/>
            <p:cNvSpPr/>
            <p:nvPr/>
          </p:nvSpPr>
          <p:spPr>
            <a:xfrm>
              <a:off x="3303088" y="5142524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solidFill>
                <a:schemeClr val="bg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 cap="all">
                  <a:solidFill>
                    <a:schemeClr val="tx1"/>
                  </a:solidFill>
                </a:rPr>
                <a:t>CSFP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Dual Bidi modules</a:t>
              </a:r>
            </a:p>
          </p:txBody>
        </p:sp>
        <p:pic>
          <p:nvPicPr>
            <p:cNvPr id="24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48298">
              <a:off x="4289078" y="5699626"/>
              <a:ext cx="584020" cy="171387"/>
            </a:xfrm>
            <a:prstGeom prst="rect">
              <a:avLst/>
            </a:prstGeom>
          </p:spPr>
        </p:pic>
      </p:grpSp>
      <p:grpSp>
        <p:nvGrpSpPr>
          <p:cNvPr id="25" name="Group 17"/>
          <p:cNvGrpSpPr/>
          <p:nvPr/>
        </p:nvGrpSpPr>
        <p:grpSpPr>
          <a:xfrm>
            <a:off x="5836526" y="4429126"/>
            <a:ext cx="2479890" cy="1448146"/>
            <a:chOff x="6315782" y="5142524"/>
            <a:chExt cx="2556000" cy="1368000"/>
          </a:xfrm>
        </p:grpSpPr>
        <p:sp>
          <p:nvSpPr>
            <p:cNvPr id="26" name="Rektangel 6">
              <a:hlinkClick r:id="" action="ppaction://noaction"/>
            </p:cNvPr>
            <p:cNvSpPr/>
            <p:nvPr/>
          </p:nvSpPr>
          <p:spPr>
            <a:xfrm>
              <a:off x="6315782" y="5142524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solidFill>
                <a:schemeClr val="bg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 cap="all">
                  <a:solidFill>
                    <a:schemeClr val="tx1"/>
                  </a:solidFill>
                </a:rPr>
                <a:t>Cisco collection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16G/8G </a:t>
              </a:r>
              <a:r>
                <a:rPr lang="en-US" sz="1050" err="1">
                  <a:solidFill>
                    <a:schemeClr val="tx1"/>
                  </a:solidFill>
                </a:rPr>
                <a:t>Fibre</a:t>
              </a:r>
              <a:r>
                <a:rPr lang="en-US" sz="1050">
                  <a:solidFill>
                    <a:schemeClr val="tx1"/>
                  </a:solidFill>
                </a:rPr>
                <a:t> Channel transceiver</a:t>
              </a:r>
              <a:br>
                <a:rPr lang="en-US" sz="1050">
                  <a:solidFill>
                    <a:schemeClr val="tx1"/>
                  </a:solidFill>
                </a:rPr>
              </a:br>
              <a:r>
                <a:rPr lang="en-US" sz="1050">
                  <a:solidFill>
                    <a:schemeClr val="tx1"/>
                  </a:solidFill>
                </a:rPr>
                <a:t>families approved by Cisco</a:t>
              </a:r>
            </a:p>
          </p:txBody>
        </p:sp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680" y="5510254"/>
              <a:ext cx="703714" cy="395769"/>
            </a:xfrm>
            <a:prstGeom prst="rect">
              <a:avLst/>
            </a:prstGeom>
          </p:spPr>
        </p:pic>
      </p:grpSp>
      <p:grpSp>
        <p:nvGrpSpPr>
          <p:cNvPr id="28" name="Group 18"/>
          <p:cNvGrpSpPr/>
          <p:nvPr/>
        </p:nvGrpSpPr>
        <p:grpSpPr>
          <a:xfrm>
            <a:off x="5836526" y="2940953"/>
            <a:ext cx="2479890" cy="1448146"/>
            <a:chOff x="6315782" y="3681510"/>
            <a:chExt cx="2556000" cy="1368000"/>
          </a:xfrm>
        </p:grpSpPr>
        <p:sp>
          <p:nvSpPr>
            <p:cNvPr id="29" name="Rektangel 6">
              <a:hlinkClick r:id="" action="ppaction://noaction"/>
            </p:cNvPr>
            <p:cNvSpPr/>
            <p:nvPr/>
          </p:nvSpPr>
          <p:spPr>
            <a:xfrm>
              <a:off x="6315782" y="3681510"/>
              <a:ext cx="2556000" cy="136800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solidFill>
                <a:schemeClr val="bg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US" sz="1600" cap="all">
                  <a:solidFill>
                    <a:schemeClr val="tx1"/>
                  </a:solidFill>
                </a:rPr>
                <a:t>Brocade collection</a:t>
              </a: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 b="1">
                <a:solidFill>
                  <a:srgbClr val="C00000"/>
                </a:solidFill>
              </a:endParaRPr>
            </a:p>
            <a:p>
              <a:pPr algn="ctr">
                <a:lnSpc>
                  <a:spcPct val="115000"/>
                </a:lnSpc>
              </a:pPr>
              <a:endParaRPr lang="en-US" sz="1050">
                <a:solidFill>
                  <a:schemeClr val="tx1"/>
                </a:solidFill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050">
                  <a:solidFill>
                    <a:schemeClr val="tx1"/>
                  </a:solidFill>
                </a:rPr>
                <a:t>Complete end-to-end solutions</a:t>
              </a:r>
              <a:br>
                <a:rPr lang="en-US" sz="1050">
                  <a:solidFill>
                    <a:schemeClr val="tx1"/>
                  </a:solidFill>
                </a:rPr>
              </a:br>
              <a:r>
                <a:rPr lang="en-US" sz="1050">
                  <a:solidFill>
                    <a:schemeClr val="tx1"/>
                  </a:solidFill>
                </a:rPr>
                <a:t>Layer 1 tested by Brocade</a:t>
              </a:r>
            </a:p>
          </p:txBody>
        </p:sp>
        <p:pic>
          <p:nvPicPr>
            <p:cNvPr id="30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982" y="4142209"/>
              <a:ext cx="978230" cy="258108"/>
            </a:xfrm>
            <a:prstGeom prst="rect">
              <a:avLst/>
            </a:prstGeom>
          </p:spPr>
        </p:pic>
      </p:grpSp>
      <p:sp>
        <p:nvSpPr>
          <p:cNvPr id="31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Трансиверы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74812"/>
              </p:ext>
            </p:extLst>
          </p:nvPr>
        </p:nvGraphicFramePr>
        <p:xfrm>
          <a:off x="4644008" y="2204864"/>
          <a:ext cx="3415520" cy="685218"/>
        </p:xfrm>
        <a:graphic>
          <a:graphicData uri="http://schemas.openxmlformats.org/drawingml/2006/table">
            <a:tbl>
              <a:tblPr/>
              <a:tblGrid>
                <a:gridCol w="84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TX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TX 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RX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RX 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Distance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[dBm]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[dBm]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dBm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[km]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feld 25"/>
          <p:cNvSpPr txBox="1"/>
          <p:nvPr/>
        </p:nvSpPr>
        <p:spPr>
          <a:xfrm>
            <a:off x="6516216" y="3263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!!!! УСТОЙЧИВОСТЬ К ДИСПЕРСИИ !!!!!</a:t>
            </a:r>
            <a:endParaRPr lang="de-DE" sz="1200" b="1" dirty="0"/>
          </a:p>
        </p:txBody>
      </p:sp>
      <p:sp>
        <p:nvSpPr>
          <p:cNvPr id="5" name="Rectangle 34"/>
          <p:cNvSpPr/>
          <p:nvPr/>
        </p:nvSpPr>
        <p:spPr>
          <a:xfrm>
            <a:off x="4752309" y="1844824"/>
            <a:ext cx="2056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</a:t>
            </a:r>
            <a:r>
              <a:rPr lang="ru-RU" sz="1200" b="1" dirty="0" smtClean="0"/>
              <a:t>Спецификация трансивера:</a:t>
            </a:r>
            <a:endParaRPr lang="en-US" sz="1200" b="1" dirty="0"/>
          </a:p>
        </p:txBody>
      </p:sp>
      <p:sp>
        <p:nvSpPr>
          <p:cNvPr id="6" name="Rectangle 34"/>
          <p:cNvSpPr/>
          <p:nvPr/>
        </p:nvSpPr>
        <p:spPr>
          <a:xfrm>
            <a:off x="971600" y="4869160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!!!Приемлемое затухание на линии для данного трансивера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от 11дБ до 21дБ</a:t>
            </a:r>
            <a:r>
              <a:rPr lang="ru-RU" sz="1600" b="1" dirty="0" smtClean="0"/>
              <a:t>!!!</a:t>
            </a:r>
            <a:endParaRPr lang="en-US" sz="1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6" y="1561331"/>
            <a:ext cx="4288532" cy="273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rot="10800000">
            <a:off x="6516216" y="3170941"/>
            <a:ext cx="1728192" cy="618099"/>
          </a:xfrm>
          <a:prstGeom prst="wedgeRoundRectCallout">
            <a:avLst>
              <a:gd name="adj1" fmla="val -21342"/>
              <a:gd name="adj2" fmla="val 8526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Оптические параметры </a:t>
            </a:r>
            <a:r>
              <a:rPr lang="ru-RU" dirty="0" smtClean="0"/>
              <a:t>трансивера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61" y="1336307"/>
            <a:ext cx="2447484" cy="1334013"/>
          </a:xfrm>
          <a:prstGeom prst="rect">
            <a:avLst/>
          </a:prstGeom>
        </p:spPr>
      </p:pic>
      <p:sp>
        <p:nvSpPr>
          <p:cNvPr id="4" name="textruta 13"/>
          <p:cNvSpPr txBox="1"/>
          <p:nvPr/>
        </p:nvSpPr>
        <p:spPr>
          <a:xfrm>
            <a:off x="3343901" y="1161762"/>
            <a:ext cx="5531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Выходная мощность </a:t>
            </a:r>
            <a:r>
              <a:rPr lang="sv-SE" sz="1600" dirty="0" smtClean="0"/>
              <a:t>-8 </a:t>
            </a:r>
            <a:r>
              <a:rPr lang="sv-SE" sz="1600" dirty="0"/>
              <a:t>dBm</a:t>
            </a:r>
            <a:br>
              <a:rPr lang="sv-SE" sz="1600" dirty="0"/>
            </a:b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Минимальная требуемая мощность на вход</a:t>
            </a:r>
            <a:r>
              <a:rPr lang="sv-SE" sz="1600" dirty="0" smtClean="0"/>
              <a:t> </a:t>
            </a:r>
            <a:r>
              <a:rPr lang="sv-SE" sz="1600" dirty="0"/>
              <a:t>1 dBm</a:t>
            </a:r>
            <a:br>
              <a:rPr lang="sv-SE" sz="1600" dirty="0"/>
            </a:b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Компенсация дисперсии </a:t>
            </a:r>
            <a:r>
              <a:rPr lang="sv-SE" sz="1600" dirty="0" smtClean="0"/>
              <a:t>+/-</a:t>
            </a:r>
            <a:r>
              <a:rPr lang="sv-SE" sz="1600" dirty="0"/>
              <a:t>6 km on G.652 fiber</a:t>
            </a:r>
            <a:br>
              <a:rPr lang="sv-SE" sz="1600" dirty="0"/>
            </a:b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Требует высокого</a:t>
            </a:r>
            <a:r>
              <a:rPr lang="sv-SE" sz="1600" dirty="0" smtClean="0"/>
              <a:t> </a:t>
            </a:r>
            <a:r>
              <a:rPr lang="sv-SE" sz="1600" dirty="0"/>
              <a:t>OSNR </a:t>
            </a:r>
            <a:r>
              <a:rPr lang="sv-SE" sz="1600" dirty="0" smtClean="0"/>
              <a:t>(&gt;</a:t>
            </a:r>
            <a:r>
              <a:rPr lang="sv-SE" sz="1600" dirty="0"/>
              <a:t>31 dB)</a:t>
            </a:r>
          </a:p>
        </p:txBody>
      </p:sp>
      <p:pic>
        <p:nvPicPr>
          <p:cNvPr id="5" name="Bildobjekt 8">
            <a:extLst>
              <a:ext uri="{FF2B5EF4-FFF2-40B4-BE49-F238E27FC236}">
                <a16:creationId xmlns:a16="http://schemas.microsoft.com/office/drawing/2014/main" id="{C54A832E-EC18-4A6B-B164-A006C2808E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0" r="27698"/>
          <a:stretch/>
        </p:blipFill>
        <p:spPr>
          <a:xfrm>
            <a:off x="899592" y="3068960"/>
            <a:ext cx="7975767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7503" y="3132549"/>
            <a:ext cx="32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Requires special PAM4 line system to address these parameters</a:t>
            </a:r>
          </a:p>
        </p:txBody>
      </p:sp>
      <p:sp>
        <p:nvSpPr>
          <p:cNvPr id="7" name="textruta 1">
            <a:extLst>
              <a:ext uri="{FF2B5EF4-FFF2-40B4-BE49-F238E27FC236}">
                <a16:creationId xmlns:a16="http://schemas.microsoft.com/office/drawing/2014/main" id="{5505C498-1390-48FF-9366-0C3C88D9FAFB}"/>
              </a:ext>
            </a:extLst>
          </p:cNvPr>
          <p:cNvSpPr txBox="1"/>
          <p:nvPr/>
        </p:nvSpPr>
        <p:spPr>
          <a:xfrm>
            <a:off x="8332526" y="3181969"/>
            <a:ext cx="64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PAM-4</a:t>
            </a:r>
          </a:p>
        </p:txBody>
      </p:sp>
      <p:cxnSp>
        <p:nvCxnSpPr>
          <p:cNvPr id="8" name="Rak pilkoppling 11">
            <a:extLst>
              <a:ext uri="{FF2B5EF4-FFF2-40B4-BE49-F238E27FC236}">
                <a16:creationId xmlns:a16="http://schemas.microsoft.com/office/drawing/2014/main" id="{A2180BA6-583E-4241-A92C-06C2AAD67DE2}"/>
              </a:ext>
            </a:extLst>
          </p:cNvPr>
          <p:cNvCxnSpPr/>
          <p:nvPr/>
        </p:nvCxnSpPr>
        <p:spPr>
          <a:xfrm flipH="1">
            <a:off x="7906683" y="3458968"/>
            <a:ext cx="432421" cy="453205"/>
          </a:xfrm>
          <a:prstGeom prst="straightConnector1">
            <a:avLst/>
          </a:prstGeom>
          <a:ln w="12700">
            <a:solidFill>
              <a:srgbClr val="1A242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13">
            <a:extLst>
              <a:ext uri="{FF2B5EF4-FFF2-40B4-BE49-F238E27FC236}">
                <a16:creationId xmlns:a16="http://schemas.microsoft.com/office/drawing/2014/main" id="{74C22D59-633A-4073-AFAB-BF89A342E052}"/>
              </a:ext>
            </a:extLst>
          </p:cNvPr>
          <p:cNvSpPr txBox="1"/>
          <p:nvPr/>
        </p:nvSpPr>
        <p:spPr>
          <a:xfrm>
            <a:off x="5658814" y="3378770"/>
            <a:ext cx="64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NRZ</a:t>
            </a:r>
          </a:p>
        </p:txBody>
      </p:sp>
      <p:cxnSp>
        <p:nvCxnSpPr>
          <p:cNvPr id="10" name="Rak pilkoppling 15">
            <a:extLst>
              <a:ext uri="{FF2B5EF4-FFF2-40B4-BE49-F238E27FC236}">
                <a16:creationId xmlns:a16="http://schemas.microsoft.com/office/drawing/2014/main" id="{D8544008-1899-4A72-A92A-6E80A4E3C918}"/>
              </a:ext>
            </a:extLst>
          </p:cNvPr>
          <p:cNvCxnSpPr/>
          <p:nvPr/>
        </p:nvCxnSpPr>
        <p:spPr>
          <a:xfrm flipH="1">
            <a:off x="5232971" y="3655769"/>
            <a:ext cx="432421" cy="453205"/>
          </a:xfrm>
          <a:prstGeom prst="straightConnector1">
            <a:avLst/>
          </a:prstGeom>
          <a:ln w="12700">
            <a:solidFill>
              <a:srgbClr val="1A242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Трансивер </a:t>
            </a:r>
            <a:r>
              <a:rPr lang="sv-SE" dirty="0"/>
              <a:t>PAM4 DWDM QSFP28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1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3" idx="2"/>
            <a:endCxn id="3" idx="2"/>
          </p:cNvCxnSpPr>
          <p:nvPr/>
        </p:nvCxnSpPr>
        <p:spPr>
          <a:xfrm>
            <a:off x="4535996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Bildobjekt 105">
            <a:extLst>
              <a:ext uri="{FF2B5EF4-FFF2-40B4-BE49-F238E27FC236}">
                <a16:creationId xmlns:a16="http://schemas.microsoft.com/office/drawing/2014/main" id="{EE139475-522C-4E80-BFD1-FCF6EC57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6290" r="16169" b="5923"/>
          <a:stretch/>
        </p:blipFill>
        <p:spPr>
          <a:xfrm>
            <a:off x="6874719" y="3872730"/>
            <a:ext cx="984269" cy="1223450"/>
          </a:xfrm>
          <a:prstGeom prst="rect">
            <a:avLst/>
          </a:prstGeom>
        </p:spPr>
      </p:pic>
      <p:pic>
        <p:nvPicPr>
          <p:cNvPr id="117" name="Bildobjekt 4">
            <a:extLst>
              <a:ext uri="{FF2B5EF4-FFF2-40B4-BE49-F238E27FC236}">
                <a16:creationId xmlns:a16="http://schemas.microsoft.com/office/drawing/2014/main" id="{9F00F865-124F-4277-85AC-AE0BD923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6290" r="16169" b="5923"/>
          <a:stretch/>
        </p:blipFill>
        <p:spPr>
          <a:xfrm>
            <a:off x="1285012" y="3875751"/>
            <a:ext cx="984269" cy="1223450"/>
          </a:xfrm>
          <a:prstGeom prst="rect">
            <a:avLst/>
          </a:prstGeom>
        </p:spPr>
      </p:pic>
      <p:sp>
        <p:nvSpPr>
          <p:cNvPr id="118" name="textruta 114">
            <a:extLst>
              <a:ext uri="{FF2B5EF4-FFF2-40B4-BE49-F238E27FC236}">
                <a16:creationId xmlns:a16="http://schemas.microsoft.com/office/drawing/2014/main" id="{C988C2F9-B525-43F9-98CA-F7CA22630638}"/>
              </a:ext>
            </a:extLst>
          </p:cNvPr>
          <p:cNvSpPr txBox="1"/>
          <p:nvPr/>
        </p:nvSpPr>
        <p:spPr>
          <a:xfrm>
            <a:off x="1359152" y="5096180"/>
            <a:ext cx="70147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Brocade Switch</a:t>
            </a:r>
          </a:p>
        </p:txBody>
      </p:sp>
      <p:sp>
        <p:nvSpPr>
          <p:cNvPr id="119" name="textruta 114">
            <a:extLst>
              <a:ext uri="{FF2B5EF4-FFF2-40B4-BE49-F238E27FC236}">
                <a16:creationId xmlns:a16="http://schemas.microsoft.com/office/drawing/2014/main" id="{D4847C92-8F94-4854-B476-D5BFBA71F66A}"/>
              </a:ext>
            </a:extLst>
          </p:cNvPr>
          <p:cNvSpPr txBox="1"/>
          <p:nvPr/>
        </p:nvSpPr>
        <p:spPr>
          <a:xfrm>
            <a:off x="7017060" y="5093160"/>
            <a:ext cx="70147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Brocade Switch</a:t>
            </a:r>
          </a:p>
        </p:txBody>
      </p:sp>
      <p:pic>
        <p:nvPicPr>
          <p:cNvPr id="120" name="Picture 2">
            <a:extLst>
              <a:ext uri="{FF2B5EF4-FFF2-40B4-BE49-F238E27FC236}">
                <a16:creationId xmlns:a16="http://schemas.microsoft.com/office/drawing/2014/main" id="{D2F25D13-8625-4BD0-BE39-BA8B2BA6D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82" y="1681507"/>
            <a:ext cx="1526744" cy="2667312"/>
          </a:xfrm>
          <a:prstGeom prst="rect">
            <a:avLst/>
          </a:prstGeom>
        </p:spPr>
      </p:pic>
      <p:sp>
        <p:nvSpPr>
          <p:cNvPr id="121" name="Rectangle 14">
            <a:extLst>
              <a:ext uri="{FF2B5EF4-FFF2-40B4-BE49-F238E27FC236}">
                <a16:creationId xmlns:a16="http://schemas.microsoft.com/office/drawing/2014/main" id="{7F9F8926-9A9C-4899-B691-C0742223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647" y="4484455"/>
            <a:ext cx="1330814" cy="2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131" b="1" dirty="0" smtClean="0">
                <a:solidFill>
                  <a:srgbClr val="000000"/>
                </a:solidFill>
                <a:latin typeface="Arial" pitchFamily="34" charset="0"/>
              </a:rPr>
              <a:t>50km </a:t>
            </a:r>
            <a:r>
              <a:rPr lang="pl-PL" sz="1131" b="1" dirty="0">
                <a:solidFill>
                  <a:srgbClr val="000000"/>
                </a:solidFill>
                <a:latin typeface="Arial" pitchFamily="34" charset="0"/>
              </a:rPr>
              <a:t>… 80km …</a:t>
            </a:r>
            <a:endParaRPr lang="sv-SE" sz="1131" b="1" dirty="0">
              <a:latin typeface="Arial" pitchFamily="34" charset="0"/>
            </a:endParaRPr>
          </a:p>
        </p:txBody>
      </p:sp>
      <p:pic>
        <p:nvPicPr>
          <p:cNvPr id="122" name="Picture 3">
            <a:extLst>
              <a:ext uri="{FF2B5EF4-FFF2-40B4-BE49-F238E27FC236}">
                <a16:creationId xmlns:a16="http://schemas.microsoft.com/office/drawing/2014/main" id="{5046F248-E4C4-4E1E-A56A-97B4A6D17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43" y="1925635"/>
            <a:ext cx="1778208" cy="1652476"/>
          </a:xfrm>
          <a:prstGeom prst="rect">
            <a:avLst/>
          </a:prstGeom>
        </p:spPr>
      </p:pic>
      <p:pic>
        <p:nvPicPr>
          <p:cNvPr id="123" name="Picture 4">
            <a:extLst>
              <a:ext uri="{FF2B5EF4-FFF2-40B4-BE49-F238E27FC236}">
                <a16:creationId xmlns:a16="http://schemas.microsoft.com/office/drawing/2014/main" id="{F0A8CC40-805C-4378-B672-377FCDAD8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847" y="1925635"/>
            <a:ext cx="1778208" cy="1652476"/>
          </a:xfrm>
          <a:prstGeom prst="rect">
            <a:avLst/>
          </a:prstGeom>
        </p:spPr>
      </p:pic>
      <p:sp>
        <p:nvSpPr>
          <p:cNvPr id="13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Объединить площадки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0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3" idx="2"/>
            <a:endCxn id="3" idx="2"/>
          </p:cNvCxnSpPr>
          <p:nvPr/>
        </p:nvCxnSpPr>
        <p:spPr>
          <a:xfrm>
            <a:off x="4608004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Bildobjekt 105">
            <a:extLst>
              <a:ext uri="{FF2B5EF4-FFF2-40B4-BE49-F238E27FC236}">
                <a16:creationId xmlns:a16="http://schemas.microsoft.com/office/drawing/2014/main" id="{EE139475-522C-4E80-BFD1-FCF6EC57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6290" r="16169" b="5923"/>
          <a:stretch/>
        </p:blipFill>
        <p:spPr>
          <a:xfrm>
            <a:off x="6874719" y="3872730"/>
            <a:ext cx="984269" cy="1223450"/>
          </a:xfrm>
          <a:prstGeom prst="rect">
            <a:avLst/>
          </a:prstGeom>
        </p:spPr>
      </p:pic>
      <p:pic>
        <p:nvPicPr>
          <p:cNvPr id="123" name="Bildobjekt 4">
            <a:extLst>
              <a:ext uri="{FF2B5EF4-FFF2-40B4-BE49-F238E27FC236}">
                <a16:creationId xmlns:a16="http://schemas.microsoft.com/office/drawing/2014/main" id="{9F00F865-124F-4277-85AC-AE0BD923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6290" r="16169" b="5923"/>
          <a:stretch/>
        </p:blipFill>
        <p:spPr>
          <a:xfrm>
            <a:off x="1285012" y="3875751"/>
            <a:ext cx="984269" cy="1223450"/>
          </a:xfrm>
          <a:prstGeom prst="rect">
            <a:avLst/>
          </a:prstGeom>
        </p:spPr>
      </p:pic>
      <p:sp>
        <p:nvSpPr>
          <p:cNvPr id="124" name="textruta 114">
            <a:extLst>
              <a:ext uri="{FF2B5EF4-FFF2-40B4-BE49-F238E27FC236}">
                <a16:creationId xmlns:a16="http://schemas.microsoft.com/office/drawing/2014/main" id="{C988C2F9-B525-43F9-98CA-F7CA22630638}"/>
              </a:ext>
            </a:extLst>
          </p:cNvPr>
          <p:cNvSpPr txBox="1"/>
          <p:nvPr/>
        </p:nvSpPr>
        <p:spPr>
          <a:xfrm>
            <a:off x="1359152" y="5096180"/>
            <a:ext cx="70147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Brocade Switch</a:t>
            </a:r>
          </a:p>
        </p:txBody>
      </p:sp>
      <p:sp>
        <p:nvSpPr>
          <p:cNvPr id="125" name="textruta 114">
            <a:extLst>
              <a:ext uri="{FF2B5EF4-FFF2-40B4-BE49-F238E27FC236}">
                <a16:creationId xmlns:a16="http://schemas.microsoft.com/office/drawing/2014/main" id="{D4847C92-8F94-4854-B476-D5BFBA71F66A}"/>
              </a:ext>
            </a:extLst>
          </p:cNvPr>
          <p:cNvSpPr txBox="1"/>
          <p:nvPr/>
        </p:nvSpPr>
        <p:spPr>
          <a:xfrm>
            <a:off x="7017060" y="5093160"/>
            <a:ext cx="70147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Brocade Switch</a:t>
            </a:r>
          </a:p>
        </p:txBody>
      </p:sp>
      <p:pic>
        <p:nvPicPr>
          <p:cNvPr id="126" name="Picture 13">
            <a:extLst>
              <a:ext uri="{FF2B5EF4-FFF2-40B4-BE49-F238E27FC236}">
                <a16:creationId xmlns:a16="http://schemas.microsoft.com/office/drawing/2014/main" id="{9C684272-6536-4651-8CA5-A0BA8890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3" y="1484646"/>
            <a:ext cx="7534931" cy="2164384"/>
          </a:xfrm>
          <a:prstGeom prst="rect">
            <a:avLst/>
          </a:prstGeom>
        </p:spPr>
      </p:pic>
      <p:pic>
        <p:nvPicPr>
          <p:cNvPr id="127" name="Picture 14">
            <a:extLst>
              <a:ext uri="{FF2B5EF4-FFF2-40B4-BE49-F238E27FC236}">
                <a16:creationId xmlns:a16="http://schemas.microsoft.com/office/drawing/2014/main" id="{7826F90C-72D0-4D69-A001-CF113D729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711" y="3429001"/>
            <a:ext cx="3765921" cy="1468709"/>
          </a:xfrm>
          <a:prstGeom prst="rect">
            <a:avLst/>
          </a:prstGeom>
        </p:spPr>
      </p:pic>
      <p:sp>
        <p:nvSpPr>
          <p:cNvPr id="11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Объединить площадки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46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3" idx="2"/>
            <a:endCxn id="3" idx="2"/>
          </p:cNvCxnSpPr>
          <p:nvPr/>
        </p:nvCxnSpPr>
        <p:spPr>
          <a:xfrm>
            <a:off x="4222304" y="7459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5">
            <a:extLst>
              <a:ext uri="{FF2B5EF4-FFF2-40B4-BE49-F238E27FC236}">
                <a16:creationId xmlns:a16="http://schemas.microsoft.com/office/drawing/2014/main" id="{F75FD778-2858-460A-84DD-0BF2CD5DA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6290" r="16169" b="5923"/>
          <a:stretch/>
        </p:blipFill>
        <p:spPr>
          <a:xfrm>
            <a:off x="7576766" y="3420530"/>
            <a:ext cx="984269" cy="1223450"/>
          </a:xfrm>
          <a:prstGeom prst="rect">
            <a:avLst/>
          </a:prstGeom>
        </p:spPr>
      </p:pic>
      <p:pic>
        <p:nvPicPr>
          <p:cNvPr id="12" name="Bildobjekt 4">
            <a:extLst>
              <a:ext uri="{FF2B5EF4-FFF2-40B4-BE49-F238E27FC236}">
                <a16:creationId xmlns:a16="http://schemas.microsoft.com/office/drawing/2014/main" id="{DB70DEDE-6A23-44F3-8D05-5A0617711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6290" r="16169" b="5923"/>
          <a:stretch/>
        </p:blipFill>
        <p:spPr>
          <a:xfrm>
            <a:off x="414990" y="3420531"/>
            <a:ext cx="984269" cy="1223450"/>
          </a:xfrm>
          <a:prstGeom prst="rect">
            <a:avLst/>
          </a:prstGeom>
        </p:spPr>
      </p:pic>
      <p:cxnSp>
        <p:nvCxnSpPr>
          <p:cNvPr id="13" name="Straight Arrow Connector 36">
            <a:extLst>
              <a:ext uri="{FF2B5EF4-FFF2-40B4-BE49-F238E27FC236}">
                <a16:creationId xmlns:a16="http://schemas.microsoft.com/office/drawing/2014/main" id="{B724841B-4399-4E50-8ECD-8BE781A95690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2072883" y="4082263"/>
            <a:ext cx="4846829" cy="6673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 type="none" w="med" len="sm"/>
            <a:tailEnd type="none" w="med" len="sm"/>
          </a:ln>
          <a:effectLst/>
        </p:spPr>
      </p:cxnSp>
      <p:grpSp>
        <p:nvGrpSpPr>
          <p:cNvPr id="14" name="Group 43">
            <a:extLst>
              <a:ext uri="{FF2B5EF4-FFF2-40B4-BE49-F238E27FC236}">
                <a16:creationId xmlns:a16="http://schemas.microsoft.com/office/drawing/2014/main" id="{5F904847-999A-4BDC-826B-7F2ECEFB7E5D}"/>
              </a:ext>
            </a:extLst>
          </p:cNvPr>
          <p:cNvGrpSpPr/>
          <p:nvPr/>
        </p:nvGrpSpPr>
        <p:grpSpPr>
          <a:xfrm>
            <a:off x="1324668" y="3976343"/>
            <a:ext cx="658672" cy="215540"/>
            <a:chOff x="3962361" y="4473148"/>
            <a:chExt cx="698581" cy="228600"/>
          </a:xfrm>
        </p:grpSpPr>
        <p:sp>
          <p:nvSpPr>
            <p:cNvPr id="15" name="Rounded Rectangle 44">
              <a:extLst>
                <a:ext uri="{FF2B5EF4-FFF2-40B4-BE49-F238E27FC236}">
                  <a16:creationId xmlns:a16="http://schemas.microsoft.com/office/drawing/2014/main" id="{6C2D32A3-0BFB-498B-963B-D41A057E994A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3FA84B73-5953-449D-A05F-8ECD711C1818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  <a:r>
                <a:rPr lang="pl-PL" sz="754" kern="0" dirty="0">
                  <a:solidFill>
                    <a:prstClr val="white"/>
                  </a:solidFill>
                  <a:latin typeface="Calibri" panose="020F0502020204030204"/>
                </a:rPr>
                <a:t>/16</a:t>
              </a: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GFC</a:t>
              </a:r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4A25A0AC-414C-43D1-850B-BF9072C66127}"/>
              </a:ext>
            </a:extLst>
          </p:cNvPr>
          <p:cNvGrpSpPr/>
          <p:nvPr/>
        </p:nvGrpSpPr>
        <p:grpSpPr>
          <a:xfrm>
            <a:off x="1832130" y="4471918"/>
            <a:ext cx="792229" cy="774076"/>
            <a:chOff x="716579" y="4041280"/>
            <a:chExt cx="564579" cy="536783"/>
          </a:xfrm>
        </p:grpSpPr>
        <p:pic>
          <p:nvPicPr>
            <p:cNvPr id="18" name="Picture 57">
              <a:extLst>
                <a:ext uri="{FF2B5EF4-FFF2-40B4-BE49-F238E27FC236}">
                  <a16:creationId xmlns:a16="http://schemas.microsoft.com/office/drawing/2014/main" id="{B89FD157-3710-48E6-A13D-4177B9749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00" y="4160597"/>
              <a:ext cx="369736" cy="298148"/>
            </a:xfrm>
            <a:prstGeom prst="rect">
              <a:avLst/>
            </a:prstGeom>
          </p:spPr>
        </p:pic>
        <p:sp>
          <p:nvSpPr>
            <p:cNvPr id="19" name="Oval 58">
              <a:extLst>
                <a:ext uri="{FF2B5EF4-FFF2-40B4-BE49-F238E27FC236}">
                  <a16:creationId xmlns:a16="http://schemas.microsoft.com/office/drawing/2014/main" id="{AF3197A0-F1EC-402E-B85B-70EC823D2037}"/>
                </a:ext>
              </a:extLst>
            </p:cNvPr>
            <p:cNvSpPr/>
            <p:nvPr/>
          </p:nvSpPr>
          <p:spPr>
            <a:xfrm>
              <a:off x="716579" y="4041280"/>
              <a:ext cx="564579" cy="53678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  <a:defRPr/>
              </a:pPr>
              <a:endParaRPr lang="en-GB" sz="1697" b="1">
                <a:solidFill>
                  <a:srgbClr val="F0EEEB">
                    <a:lumMod val="90000"/>
                  </a:srgbClr>
                </a:solidFill>
                <a:latin typeface="Arial"/>
              </a:endParaRPr>
            </a:p>
          </p:txBody>
        </p:sp>
      </p:grpSp>
      <p:cxnSp>
        <p:nvCxnSpPr>
          <p:cNvPr id="20" name="Straight Connector 62">
            <a:extLst>
              <a:ext uri="{FF2B5EF4-FFF2-40B4-BE49-F238E27FC236}">
                <a16:creationId xmlns:a16="http://schemas.microsoft.com/office/drawing/2014/main" id="{968EE0BA-06B5-4241-856D-7D33283D4671}"/>
              </a:ext>
            </a:extLst>
          </p:cNvPr>
          <p:cNvCxnSpPr>
            <a:cxnSpLocks/>
            <a:stCxn id="19" idx="0"/>
            <a:endCxn id="15" idx="3"/>
          </p:cNvCxnSpPr>
          <p:nvPr/>
        </p:nvCxnSpPr>
        <p:spPr>
          <a:xfrm flipH="1" flipV="1">
            <a:off x="1983340" y="4084114"/>
            <a:ext cx="244906" cy="387804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5">
            <a:extLst>
              <a:ext uri="{FF2B5EF4-FFF2-40B4-BE49-F238E27FC236}">
                <a16:creationId xmlns:a16="http://schemas.microsoft.com/office/drawing/2014/main" id="{0BEDBE73-7F6B-494F-A683-59E5078A486D}"/>
              </a:ext>
            </a:extLst>
          </p:cNvPr>
          <p:cNvSpPr/>
          <p:nvPr/>
        </p:nvSpPr>
        <p:spPr bwMode="ltGray">
          <a:xfrm flipH="1">
            <a:off x="1921836" y="4011348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2" name="textruta 114">
            <a:extLst>
              <a:ext uri="{FF2B5EF4-FFF2-40B4-BE49-F238E27FC236}">
                <a16:creationId xmlns:a16="http://schemas.microsoft.com/office/drawing/2014/main" id="{B900A649-208F-49B8-9CA2-80FB61E4C652}"/>
              </a:ext>
            </a:extLst>
          </p:cNvPr>
          <p:cNvSpPr txBox="1"/>
          <p:nvPr/>
        </p:nvSpPr>
        <p:spPr>
          <a:xfrm>
            <a:off x="1748295" y="5280173"/>
            <a:ext cx="959900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849" b="1" dirty="0">
                <a:solidFill>
                  <a:srgbClr val="131C2B"/>
                </a:solidFill>
                <a:latin typeface="Arial"/>
              </a:rPr>
              <a:t>OPTICAL</a:t>
            </a:r>
            <a:r>
              <a:rPr lang="en-US" sz="849" b="1" dirty="0">
                <a:solidFill>
                  <a:srgbClr val="131C2B"/>
                </a:solidFill>
                <a:latin typeface="Arial"/>
              </a:rPr>
              <a:t> TRX</a:t>
            </a:r>
          </a:p>
        </p:txBody>
      </p:sp>
      <p:grpSp>
        <p:nvGrpSpPr>
          <p:cNvPr id="23" name="Group 85">
            <a:extLst>
              <a:ext uri="{FF2B5EF4-FFF2-40B4-BE49-F238E27FC236}">
                <a16:creationId xmlns:a16="http://schemas.microsoft.com/office/drawing/2014/main" id="{C67A5096-F01B-44C4-851B-B61D485FAF40}"/>
              </a:ext>
            </a:extLst>
          </p:cNvPr>
          <p:cNvGrpSpPr/>
          <p:nvPr/>
        </p:nvGrpSpPr>
        <p:grpSpPr>
          <a:xfrm>
            <a:off x="6979510" y="3975410"/>
            <a:ext cx="658672" cy="215540"/>
            <a:chOff x="3962361" y="4473148"/>
            <a:chExt cx="698581" cy="228600"/>
          </a:xfrm>
        </p:grpSpPr>
        <p:sp>
          <p:nvSpPr>
            <p:cNvPr id="24" name="Rounded Rectangle 86">
              <a:extLst>
                <a:ext uri="{FF2B5EF4-FFF2-40B4-BE49-F238E27FC236}">
                  <a16:creationId xmlns:a16="http://schemas.microsoft.com/office/drawing/2014/main" id="{628CEE5F-717A-4D14-8F88-FEE6A68DCED6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TextBox 87">
              <a:extLst>
                <a:ext uri="{FF2B5EF4-FFF2-40B4-BE49-F238E27FC236}">
                  <a16:creationId xmlns:a16="http://schemas.microsoft.com/office/drawing/2014/main" id="{046652ED-6EDA-4B7D-92D5-B31CC24FBFEC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8</a:t>
              </a:r>
              <a:r>
                <a:rPr lang="pl-PL" sz="754" kern="0" dirty="0">
                  <a:solidFill>
                    <a:prstClr val="white"/>
                  </a:solidFill>
                  <a:latin typeface="Calibri" panose="020F0502020204030204"/>
                </a:rPr>
                <a:t>/16</a:t>
              </a: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GFC</a:t>
              </a:r>
            </a:p>
          </p:txBody>
        </p:sp>
      </p:grpSp>
      <p:sp>
        <p:nvSpPr>
          <p:cNvPr id="26" name="Rounded Rectangle 97">
            <a:extLst>
              <a:ext uri="{FF2B5EF4-FFF2-40B4-BE49-F238E27FC236}">
                <a16:creationId xmlns:a16="http://schemas.microsoft.com/office/drawing/2014/main" id="{55107A29-C2F1-4A41-8F16-B78D18586D9E}"/>
              </a:ext>
            </a:extLst>
          </p:cNvPr>
          <p:cNvSpPr/>
          <p:nvPr/>
        </p:nvSpPr>
        <p:spPr bwMode="ltGray">
          <a:xfrm flipH="1">
            <a:off x="6919712" y="4010416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7" name="textruta 114">
            <a:extLst>
              <a:ext uri="{FF2B5EF4-FFF2-40B4-BE49-F238E27FC236}">
                <a16:creationId xmlns:a16="http://schemas.microsoft.com/office/drawing/2014/main" id="{BD2C75FF-99E8-45FD-AF37-FAF3AFBDD144}"/>
              </a:ext>
            </a:extLst>
          </p:cNvPr>
          <p:cNvSpPr txBox="1"/>
          <p:nvPr/>
        </p:nvSpPr>
        <p:spPr>
          <a:xfrm>
            <a:off x="489130" y="4640960"/>
            <a:ext cx="70147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Brocade Switch</a:t>
            </a:r>
          </a:p>
        </p:txBody>
      </p:sp>
      <p:sp>
        <p:nvSpPr>
          <p:cNvPr id="28" name="textruta 114">
            <a:extLst>
              <a:ext uri="{FF2B5EF4-FFF2-40B4-BE49-F238E27FC236}">
                <a16:creationId xmlns:a16="http://schemas.microsoft.com/office/drawing/2014/main" id="{E606588D-480C-49E1-85FC-E0AD6BB9CD69}"/>
              </a:ext>
            </a:extLst>
          </p:cNvPr>
          <p:cNvSpPr txBox="1"/>
          <p:nvPr/>
        </p:nvSpPr>
        <p:spPr>
          <a:xfrm>
            <a:off x="7719108" y="4640960"/>
            <a:ext cx="70147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Brocade Switch</a:t>
            </a:r>
          </a:p>
        </p:txBody>
      </p:sp>
      <p:cxnSp>
        <p:nvCxnSpPr>
          <p:cNvPr id="29" name="Straight Arrow Connector 35">
            <a:extLst>
              <a:ext uri="{FF2B5EF4-FFF2-40B4-BE49-F238E27FC236}">
                <a16:creationId xmlns:a16="http://schemas.microsoft.com/office/drawing/2014/main" id="{B4D69ACE-A96C-4D8D-97D7-F5B390C54880}"/>
              </a:ext>
            </a:extLst>
          </p:cNvPr>
          <p:cNvCxnSpPr>
            <a:cxnSpLocks/>
            <a:stCxn id="36" idx="3"/>
          </p:cNvCxnSpPr>
          <p:nvPr/>
        </p:nvCxnSpPr>
        <p:spPr>
          <a:xfrm flipH="1">
            <a:off x="2020648" y="3824207"/>
            <a:ext cx="4899064" cy="1956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 type="none" w="med" len="sm"/>
            <a:tailEnd type="none" w="med" len="sm"/>
          </a:ln>
          <a:effectLst/>
        </p:spPr>
      </p:cxnSp>
      <p:grpSp>
        <p:nvGrpSpPr>
          <p:cNvPr id="30" name="Group 42">
            <a:extLst>
              <a:ext uri="{FF2B5EF4-FFF2-40B4-BE49-F238E27FC236}">
                <a16:creationId xmlns:a16="http://schemas.microsoft.com/office/drawing/2014/main" id="{48A2BCDA-A3BE-44CC-9934-E3FBB84A6399}"/>
              </a:ext>
            </a:extLst>
          </p:cNvPr>
          <p:cNvGrpSpPr/>
          <p:nvPr/>
        </p:nvGrpSpPr>
        <p:grpSpPr>
          <a:xfrm>
            <a:off x="1324668" y="3718749"/>
            <a:ext cx="658672" cy="215540"/>
            <a:chOff x="3962361" y="4473148"/>
            <a:chExt cx="698581" cy="228600"/>
          </a:xfrm>
        </p:grpSpPr>
        <p:sp>
          <p:nvSpPr>
            <p:cNvPr id="31" name="Rounded Rectangle 46">
              <a:extLst>
                <a:ext uri="{FF2B5EF4-FFF2-40B4-BE49-F238E27FC236}">
                  <a16:creationId xmlns:a16="http://schemas.microsoft.com/office/drawing/2014/main" id="{FE15CE99-309A-4C44-A2CE-61A08F8FB9BB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1FC008BD-3941-48D2-AB37-29829253ACAA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pl-PL" sz="754" kern="0" dirty="0">
                  <a:solidFill>
                    <a:prstClr val="white"/>
                  </a:solidFill>
                  <a:latin typeface="Calibri" panose="020F0502020204030204"/>
                </a:rPr>
                <a:t>8/</a:t>
              </a: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16GFC</a:t>
              </a:r>
            </a:p>
          </p:txBody>
        </p:sp>
      </p:grpSp>
      <p:grpSp>
        <p:nvGrpSpPr>
          <p:cNvPr id="33" name="Group 84">
            <a:extLst>
              <a:ext uri="{FF2B5EF4-FFF2-40B4-BE49-F238E27FC236}">
                <a16:creationId xmlns:a16="http://schemas.microsoft.com/office/drawing/2014/main" id="{07299786-40CA-4FD3-A688-7A58DA9B6A41}"/>
              </a:ext>
            </a:extLst>
          </p:cNvPr>
          <p:cNvGrpSpPr/>
          <p:nvPr/>
        </p:nvGrpSpPr>
        <p:grpSpPr>
          <a:xfrm>
            <a:off x="6979510" y="3719180"/>
            <a:ext cx="658672" cy="215540"/>
            <a:chOff x="3962361" y="4473148"/>
            <a:chExt cx="698581" cy="228600"/>
          </a:xfrm>
        </p:grpSpPr>
        <p:sp>
          <p:nvSpPr>
            <p:cNvPr id="34" name="Rounded Rectangle 88">
              <a:extLst>
                <a:ext uri="{FF2B5EF4-FFF2-40B4-BE49-F238E27FC236}">
                  <a16:creationId xmlns:a16="http://schemas.microsoft.com/office/drawing/2014/main" id="{4CE0CF16-0A2E-44C3-8254-E8AC2D09BDA0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TextBox 89">
              <a:extLst>
                <a:ext uri="{FF2B5EF4-FFF2-40B4-BE49-F238E27FC236}">
                  <a16:creationId xmlns:a16="http://schemas.microsoft.com/office/drawing/2014/main" id="{8A38CB3B-D1D6-4C60-9CCA-D4EBE19B1017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pl-PL" sz="754" kern="0" dirty="0">
                  <a:solidFill>
                    <a:prstClr val="white"/>
                  </a:solidFill>
                  <a:latin typeface="Calibri" panose="020F0502020204030204"/>
                </a:rPr>
                <a:t>8/</a:t>
              </a: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16GFC</a:t>
              </a:r>
            </a:p>
          </p:txBody>
        </p:sp>
      </p:grp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88C5985C-81B7-4C68-98D4-C4995B906DBF}"/>
              </a:ext>
            </a:extLst>
          </p:cNvPr>
          <p:cNvSpPr/>
          <p:nvPr/>
        </p:nvSpPr>
        <p:spPr bwMode="ltGray">
          <a:xfrm flipH="1">
            <a:off x="6919712" y="3752360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37" name="textruta 114">
            <a:extLst>
              <a:ext uri="{FF2B5EF4-FFF2-40B4-BE49-F238E27FC236}">
                <a16:creationId xmlns:a16="http://schemas.microsoft.com/office/drawing/2014/main" id="{76234823-03A2-4C1D-9A75-4937E74C4386}"/>
              </a:ext>
            </a:extLst>
          </p:cNvPr>
          <p:cNvSpPr txBox="1"/>
          <p:nvPr/>
        </p:nvSpPr>
        <p:spPr>
          <a:xfrm>
            <a:off x="4058960" y="4154023"/>
            <a:ext cx="1433901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849" b="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FIBER PAIR</a:t>
            </a:r>
            <a:endParaRPr lang="en-US" sz="849" b="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8" name="textruta 114">
            <a:extLst>
              <a:ext uri="{FF2B5EF4-FFF2-40B4-BE49-F238E27FC236}">
                <a16:creationId xmlns:a16="http://schemas.microsoft.com/office/drawing/2014/main" id="{260968E0-7C48-4B7B-B82D-9B537E152C67}"/>
              </a:ext>
            </a:extLst>
          </p:cNvPr>
          <p:cNvSpPr txBox="1"/>
          <p:nvPr/>
        </p:nvSpPr>
        <p:spPr>
          <a:xfrm>
            <a:off x="4058959" y="3540200"/>
            <a:ext cx="1433901" cy="2230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849" b="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FIBER PAIR</a:t>
            </a:r>
            <a:endParaRPr lang="en-US" sz="849" b="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9" name="Rounded Rectangle 65">
            <a:extLst>
              <a:ext uri="{FF2B5EF4-FFF2-40B4-BE49-F238E27FC236}">
                <a16:creationId xmlns:a16="http://schemas.microsoft.com/office/drawing/2014/main" id="{5DD7BCF8-4AA1-4D0D-B76B-BF1D1D9610F7}"/>
              </a:ext>
            </a:extLst>
          </p:cNvPr>
          <p:cNvSpPr/>
          <p:nvPr/>
        </p:nvSpPr>
        <p:spPr bwMode="ltGray">
          <a:xfrm flipH="1">
            <a:off x="1924600" y="3748831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pic>
        <p:nvPicPr>
          <p:cNvPr id="40" name="Bildobjekt 109">
            <a:extLst>
              <a:ext uri="{FF2B5EF4-FFF2-40B4-BE49-F238E27FC236}">
                <a16:creationId xmlns:a16="http://schemas.microsoft.com/office/drawing/2014/main" id="{F87FCD2F-A1C6-473C-AC43-96CF6A603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826"/>
            <a:ext cx="895767" cy="740501"/>
          </a:xfrm>
          <a:prstGeom prst="rect">
            <a:avLst/>
          </a:prstGeom>
        </p:spPr>
      </p:pic>
      <p:cxnSp>
        <p:nvCxnSpPr>
          <p:cNvPr id="41" name="Straight Arrow Connector 30">
            <a:extLst>
              <a:ext uri="{FF2B5EF4-FFF2-40B4-BE49-F238E27FC236}">
                <a16:creationId xmlns:a16="http://schemas.microsoft.com/office/drawing/2014/main" id="{F2DFB4A1-5FE7-44DE-B2BE-32C6A91AFE8E}"/>
              </a:ext>
            </a:extLst>
          </p:cNvPr>
          <p:cNvCxnSpPr>
            <a:cxnSpLocks/>
            <a:stCxn id="60" idx="3"/>
          </p:cNvCxnSpPr>
          <p:nvPr/>
        </p:nvCxnSpPr>
        <p:spPr>
          <a:xfrm flipH="1">
            <a:off x="2072883" y="2244781"/>
            <a:ext cx="4846829" cy="8520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 type="none" w="med" len="sm"/>
            <a:tailEnd type="none" w="med" len="sm"/>
          </a:ln>
          <a:effectLst/>
        </p:spPr>
      </p:cxnSp>
      <p:cxnSp>
        <p:nvCxnSpPr>
          <p:cNvPr id="42" name="Straight Arrow Connector 37">
            <a:extLst>
              <a:ext uri="{FF2B5EF4-FFF2-40B4-BE49-F238E27FC236}">
                <a16:creationId xmlns:a16="http://schemas.microsoft.com/office/drawing/2014/main" id="{97EFCF12-9287-4930-8AE9-72449B41941F}"/>
              </a:ext>
            </a:extLst>
          </p:cNvPr>
          <p:cNvCxnSpPr>
            <a:cxnSpLocks/>
            <a:stCxn id="59" idx="3"/>
          </p:cNvCxnSpPr>
          <p:nvPr/>
        </p:nvCxnSpPr>
        <p:spPr>
          <a:xfrm flipH="1">
            <a:off x="2072883" y="2508818"/>
            <a:ext cx="4846829" cy="5121"/>
          </a:xfrm>
          <a:prstGeom prst="straightConnector1">
            <a:avLst/>
          </a:prstGeom>
          <a:noFill/>
          <a:ln w="317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  <a:headEnd type="none" w="med" len="sm"/>
            <a:tailEnd type="none" w="med" len="sm"/>
          </a:ln>
          <a:effectLst/>
        </p:spPr>
      </p:cxnSp>
      <p:grpSp>
        <p:nvGrpSpPr>
          <p:cNvPr id="43" name="Group 39">
            <a:extLst>
              <a:ext uri="{FF2B5EF4-FFF2-40B4-BE49-F238E27FC236}">
                <a16:creationId xmlns:a16="http://schemas.microsoft.com/office/drawing/2014/main" id="{E678809E-2302-46EB-BA79-22B7926EDA01}"/>
              </a:ext>
            </a:extLst>
          </p:cNvPr>
          <p:cNvGrpSpPr/>
          <p:nvPr/>
        </p:nvGrpSpPr>
        <p:grpSpPr>
          <a:xfrm>
            <a:off x="1324668" y="2137475"/>
            <a:ext cx="658672" cy="215540"/>
            <a:chOff x="3962361" y="4473148"/>
            <a:chExt cx="698581" cy="228600"/>
          </a:xfrm>
        </p:grpSpPr>
        <p:sp>
          <p:nvSpPr>
            <p:cNvPr id="44" name="Rounded Rectangle 50">
              <a:extLst>
                <a:ext uri="{FF2B5EF4-FFF2-40B4-BE49-F238E27FC236}">
                  <a16:creationId xmlns:a16="http://schemas.microsoft.com/office/drawing/2014/main" id="{AAA035A7-56F8-4E91-B750-58487E7D1C56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51">
              <a:extLst>
                <a:ext uri="{FF2B5EF4-FFF2-40B4-BE49-F238E27FC236}">
                  <a16:creationId xmlns:a16="http://schemas.microsoft.com/office/drawing/2014/main" id="{47A2FA7D-93D6-45E6-B260-6A4D5645EAC9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10GbE</a:t>
              </a:r>
            </a:p>
          </p:txBody>
        </p:sp>
      </p:grpSp>
      <p:grpSp>
        <p:nvGrpSpPr>
          <p:cNvPr id="46" name="Group 41">
            <a:extLst>
              <a:ext uri="{FF2B5EF4-FFF2-40B4-BE49-F238E27FC236}">
                <a16:creationId xmlns:a16="http://schemas.microsoft.com/office/drawing/2014/main" id="{63FDC2F2-E7C7-4398-9E5D-5524622E3006}"/>
              </a:ext>
            </a:extLst>
          </p:cNvPr>
          <p:cNvGrpSpPr/>
          <p:nvPr/>
        </p:nvGrpSpPr>
        <p:grpSpPr>
          <a:xfrm>
            <a:off x="1324668" y="2400315"/>
            <a:ext cx="658672" cy="215540"/>
            <a:chOff x="3962361" y="4473148"/>
            <a:chExt cx="698581" cy="228600"/>
          </a:xfrm>
        </p:grpSpPr>
        <p:sp>
          <p:nvSpPr>
            <p:cNvPr id="47" name="Rounded Rectangle 48">
              <a:extLst>
                <a:ext uri="{FF2B5EF4-FFF2-40B4-BE49-F238E27FC236}">
                  <a16:creationId xmlns:a16="http://schemas.microsoft.com/office/drawing/2014/main" id="{ADF75893-B795-4A8B-8BA6-529158AD92EC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TextBox 49">
              <a:extLst>
                <a:ext uri="{FF2B5EF4-FFF2-40B4-BE49-F238E27FC236}">
                  <a16:creationId xmlns:a16="http://schemas.microsoft.com/office/drawing/2014/main" id="{EE429EC2-68DE-438C-B880-DC0324899B45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100GbE</a:t>
              </a:r>
            </a:p>
          </p:txBody>
        </p:sp>
      </p:grpSp>
      <p:sp>
        <p:nvSpPr>
          <p:cNvPr id="49" name="Rounded Rectangle 66">
            <a:extLst>
              <a:ext uri="{FF2B5EF4-FFF2-40B4-BE49-F238E27FC236}">
                <a16:creationId xmlns:a16="http://schemas.microsoft.com/office/drawing/2014/main" id="{D84D5F8D-AC43-46C9-8229-964CD33AC0D7}"/>
              </a:ext>
            </a:extLst>
          </p:cNvPr>
          <p:cNvSpPr/>
          <p:nvPr/>
        </p:nvSpPr>
        <p:spPr bwMode="ltGray">
          <a:xfrm flipH="1">
            <a:off x="1921836" y="2437904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Rounded Rectangle 68">
            <a:extLst>
              <a:ext uri="{FF2B5EF4-FFF2-40B4-BE49-F238E27FC236}">
                <a16:creationId xmlns:a16="http://schemas.microsoft.com/office/drawing/2014/main" id="{92A92BD4-FCC6-407B-AFA3-7712622C7F9F}"/>
              </a:ext>
            </a:extLst>
          </p:cNvPr>
          <p:cNvSpPr/>
          <p:nvPr/>
        </p:nvSpPr>
        <p:spPr bwMode="ltGray">
          <a:xfrm flipH="1">
            <a:off x="1921836" y="2173867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51" name="textruta 114">
            <a:extLst>
              <a:ext uri="{FF2B5EF4-FFF2-40B4-BE49-F238E27FC236}">
                <a16:creationId xmlns:a16="http://schemas.microsoft.com/office/drawing/2014/main" id="{672EAC4B-968C-4806-BB31-CA7D67A91E9F}"/>
              </a:ext>
            </a:extLst>
          </p:cNvPr>
          <p:cNvSpPr txBox="1"/>
          <p:nvPr/>
        </p:nvSpPr>
        <p:spPr>
          <a:xfrm>
            <a:off x="411972" y="2775674"/>
            <a:ext cx="945209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Ethernet Switch/Router</a:t>
            </a:r>
          </a:p>
        </p:txBody>
      </p:sp>
      <p:pic>
        <p:nvPicPr>
          <p:cNvPr id="52" name="Bildobjekt 110">
            <a:extLst>
              <a:ext uri="{FF2B5EF4-FFF2-40B4-BE49-F238E27FC236}">
                <a16:creationId xmlns:a16="http://schemas.microsoft.com/office/drawing/2014/main" id="{2157BA32-1007-41E5-ACC7-A796D0F34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17" y="2003600"/>
            <a:ext cx="895767" cy="740501"/>
          </a:xfrm>
          <a:prstGeom prst="rect">
            <a:avLst/>
          </a:prstGeom>
        </p:spPr>
      </p:pic>
      <p:grpSp>
        <p:nvGrpSpPr>
          <p:cNvPr id="53" name="Group 82">
            <a:extLst>
              <a:ext uri="{FF2B5EF4-FFF2-40B4-BE49-F238E27FC236}">
                <a16:creationId xmlns:a16="http://schemas.microsoft.com/office/drawing/2014/main" id="{C4286E3C-78D5-4C1F-A6E4-F09DFE5EA8A7}"/>
              </a:ext>
            </a:extLst>
          </p:cNvPr>
          <p:cNvGrpSpPr/>
          <p:nvPr/>
        </p:nvGrpSpPr>
        <p:grpSpPr>
          <a:xfrm>
            <a:off x="6979510" y="2136543"/>
            <a:ext cx="658672" cy="215540"/>
            <a:chOff x="3962361" y="4473148"/>
            <a:chExt cx="698581" cy="228600"/>
          </a:xfrm>
        </p:grpSpPr>
        <p:sp>
          <p:nvSpPr>
            <p:cNvPr id="54" name="Rounded Rectangle 92">
              <a:extLst>
                <a:ext uri="{FF2B5EF4-FFF2-40B4-BE49-F238E27FC236}">
                  <a16:creationId xmlns:a16="http://schemas.microsoft.com/office/drawing/2014/main" id="{971EA43E-AAD2-4A82-827A-F26AB19AA691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TextBox 93">
              <a:extLst>
                <a:ext uri="{FF2B5EF4-FFF2-40B4-BE49-F238E27FC236}">
                  <a16:creationId xmlns:a16="http://schemas.microsoft.com/office/drawing/2014/main" id="{CAB1C5D9-96F1-40A4-BE93-239D7D37568E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10GbE</a:t>
              </a:r>
            </a:p>
          </p:txBody>
        </p:sp>
      </p:grpSp>
      <p:grpSp>
        <p:nvGrpSpPr>
          <p:cNvPr id="56" name="Group 83">
            <a:extLst>
              <a:ext uri="{FF2B5EF4-FFF2-40B4-BE49-F238E27FC236}">
                <a16:creationId xmlns:a16="http://schemas.microsoft.com/office/drawing/2014/main" id="{6361CF8F-4C3D-4D30-BC67-7D9465E158EA}"/>
              </a:ext>
            </a:extLst>
          </p:cNvPr>
          <p:cNvGrpSpPr/>
          <p:nvPr/>
        </p:nvGrpSpPr>
        <p:grpSpPr>
          <a:xfrm>
            <a:off x="6979510" y="2399382"/>
            <a:ext cx="658672" cy="215540"/>
            <a:chOff x="3962361" y="4473148"/>
            <a:chExt cx="698581" cy="228600"/>
          </a:xfrm>
        </p:grpSpPr>
        <p:sp>
          <p:nvSpPr>
            <p:cNvPr id="57" name="Rounded Rectangle 90">
              <a:extLst>
                <a:ext uri="{FF2B5EF4-FFF2-40B4-BE49-F238E27FC236}">
                  <a16:creationId xmlns:a16="http://schemas.microsoft.com/office/drawing/2014/main" id="{FCED96D9-7CD0-4EAB-AD4F-C9400E873C89}"/>
                </a:ext>
              </a:extLst>
            </p:cNvPr>
            <p:cNvSpPr/>
            <p:nvPr/>
          </p:nvSpPr>
          <p:spPr bwMode="ltGray">
            <a:xfrm>
              <a:off x="3975142" y="4473148"/>
              <a:ext cx="685800" cy="228600"/>
            </a:xfrm>
            <a:prstGeom prst="roundRect">
              <a:avLst/>
            </a:prstGeom>
            <a:solidFill>
              <a:srgbClr val="2F4C60"/>
            </a:solidFill>
            <a:ln w="19050" cap="flat" cmpd="sng" algn="ctr">
              <a:solidFill>
                <a:srgbClr val="2F4C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1697" kern="0" dirty="0" err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91">
              <a:extLst>
                <a:ext uri="{FF2B5EF4-FFF2-40B4-BE49-F238E27FC236}">
                  <a16:creationId xmlns:a16="http://schemas.microsoft.com/office/drawing/2014/main" id="{5DED2D33-E7B9-4F02-B573-1F5B7F3AB07B}"/>
                </a:ext>
              </a:extLst>
            </p:cNvPr>
            <p:cNvSpPr txBox="1"/>
            <p:nvPr/>
          </p:nvSpPr>
          <p:spPr>
            <a:xfrm>
              <a:off x="3962361" y="4474495"/>
              <a:ext cx="696293" cy="22101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566"/>
                </a:spcBef>
                <a:spcAft>
                  <a:spcPts val="566"/>
                </a:spcAft>
                <a:defRPr/>
              </a:pPr>
              <a:r>
                <a:rPr lang="en-US" sz="754" kern="0" dirty="0">
                  <a:solidFill>
                    <a:prstClr val="white"/>
                  </a:solidFill>
                  <a:latin typeface="Calibri" panose="020F0502020204030204"/>
                </a:rPr>
                <a:t>100GbE</a:t>
              </a:r>
            </a:p>
          </p:txBody>
        </p:sp>
      </p:grpSp>
      <p:sp>
        <p:nvSpPr>
          <p:cNvPr id="59" name="Rounded Rectangle 98">
            <a:extLst>
              <a:ext uri="{FF2B5EF4-FFF2-40B4-BE49-F238E27FC236}">
                <a16:creationId xmlns:a16="http://schemas.microsoft.com/office/drawing/2014/main" id="{74E7A544-438D-414B-8B88-E4E8683B514D}"/>
              </a:ext>
            </a:extLst>
          </p:cNvPr>
          <p:cNvSpPr/>
          <p:nvPr/>
        </p:nvSpPr>
        <p:spPr bwMode="ltGray">
          <a:xfrm flipH="1">
            <a:off x="6919712" y="2436971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60" name="Rounded Rectangle 100">
            <a:extLst>
              <a:ext uri="{FF2B5EF4-FFF2-40B4-BE49-F238E27FC236}">
                <a16:creationId xmlns:a16="http://schemas.microsoft.com/office/drawing/2014/main" id="{521DAFF6-0E02-4CC7-816A-1642B28D7EED}"/>
              </a:ext>
            </a:extLst>
          </p:cNvPr>
          <p:cNvSpPr/>
          <p:nvPr/>
        </p:nvSpPr>
        <p:spPr bwMode="ltGray">
          <a:xfrm flipH="1">
            <a:off x="6919712" y="2172934"/>
            <a:ext cx="143694" cy="14369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bg2">
                <a:lumMod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endParaRPr lang="en-GB" sz="1697" kern="0" dirty="0" err="1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61" name="textruta 114">
            <a:extLst>
              <a:ext uri="{FF2B5EF4-FFF2-40B4-BE49-F238E27FC236}">
                <a16:creationId xmlns:a16="http://schemas.microsoft.com/office/drawing/2014/main" id="{C6B6E3AE-D18C-466E-84E9-27B02C9276C4}"/>
              </a:ext>
            </a:extLst>
          </p:cNvPr>
          <p:cNvSpPr txBox="1"/>
          <p:nvPr/>
        </p:nvSpPr>
        <p:spPr>
          <a:xfrm>
            <a:off x="7613836" y="2777792"/>
            <a:ext cx="945209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49" b="1" dirty="0">
                <a:solidFill>
                  <a:srgbClr val="131C2B"/>
                </a:solidFill>
                <a:latin typeface="Arial"/>
              </a:rPr>
              <a:t>Ethernet Switch/Router</a:t>
            </a:r>
          </a:p>
        </p:txBody>
      </p:sp>
      <p:sp>
        <p:nvSpPr>
          <p:cNvPr id="62" name="textruta 114">
            <a:extLst>
              <a:ext uri="{FF2B5EF4-FFF2-40B4-BE49-F238E27FC236}">
                <a16:creationId xmlns:a16="http://schemas.microsoft.com/office/drawing/2014/main" id="{1AC5A78F-A4CF-45C1-AEC9-0595098BAD2E}"/>
              </a:ext>
            </a:extLst>
          </p:cNvPr>
          <p:cNvSpPr txBox="1"/>
          <p:nvPr/>
        </p:nvSpPr>
        <p:spPr>
          <a:xfrm>
            <a:off x="4058959" y="2580665"/>
            <a:ext cx="1433901" cy="2230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849" b="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FIBER PAIR</a:t>
            </a:r>
            <a:endParaRPr lang="en-US" sz="849" b="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63" name="textruta 114">
            <a:extLst>
              <a:ext uri="{FF2B5EF4-FFF2-40B4-BE49-F238E27FC236}">
                <a16:creationId xmlns:a16="http://schemas.microsoft.com/office/drawing/2014/main" id="{AD8CE5A4-DA1A-4BD8-B46A-CC904912AE6E}"/>
              </a:ext>
            </a:extLst>
          </p:cNvPr>
          <p:cNvSpPr txBox="1"/>
          <p:nvPr/>
        </p:nvSpPr>
        <p:spPr>
          <a:xfrm>
            <a:off x="4058958" y="1966842"/>
            <a:ext cx="1433901" cy="2230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849" b="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FIBER PAIR</a:t>
            </a:r>
            <a:endParaRPr lang="en-US" sz="849" b="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cxnSp>
        <p:nvCxnSpPr>
          <p:cNvPr id="64" name="Straight Connector 62">
            <a:extLst>
              <a:ext uri="{FF2B5EF4-FFF2-40B4-BE49-F238E27FC236}">
                <a16:creationId xmlns:a16="http://schemas.microsoft.com/office/drawing/2014/main" id="{E8B540DD-6ACE-4EC9-A1C7-A9035AE42E4B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6668371" y="4154110"/>
            <a:ext cx="323189" cy="351988"/>
          </a:xfrm>
          <a:prstGeom prst="line">
            <a:avLst/>
          </a:prstGeom>
          <a:ln w="285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56">
            <a:extLst>
              <a:ext uri="{FF2B5EF4-FFF2-40B4-BE49-F238E27FC236}">
                <a16:creationId xmlns:a16="http://schemas.microsoft.com/office/drawing/2014/main" id="{37B967C6-C6B7-44D8-994C-36204570D242}"/>
              </a:ext>
            </a:extLst>
          </p:cNvPr>
          <p:cNvGrpSpPr/>
          <p:nvPr/>
        </p:nvGrpSpPr>
        <p:grpSpPr>
          <a:xfrm>
            <a:off x="6272256" y="4506098"/>
            <a:ext cx="792229" cy="774076"/>
            <a:chOff x="716579" y="4041280"/>
            <a:chExt cx="564579" cy="536783"/>
          </a:xfrm>
        </p:grpSpPr>
        <p:pic>
          <p:nvPicPr>
            <p:cNvPr id="66" name="Picture 57">
              <a:extLst>
                <a:ext uri="{FF2B5EF4-FFF2-40B4-BE49-F238E27FC236}">
                  <a16:creationId xmlns:a16="http://schemas.microsoft.com/office/drawing/2014/main" id="{D4AB2307-A197-4821-B38B-3FA395F46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00" y="4160597"/>
              <a:ext cx="369736" cy="298148"/>
            </a:xfrm>
            <a:prstGeom prst="rect">
              <a:avLst/>
            </a:prstGeom>
          </p:spPr>
        </p:pic>
        <p:sp>
          <p:nvSpPr>
            <p:cNvPr id="67" name="Oval 58">
              <a:extLst>
                <a:ext uri="{FF2B5EF4-FFF2-40B4-BE49-F238E27FC236}">
                  <a16:creationId xmlns:a16="http://schemas.microsoft.com/office/drawing/2014/main" id="{95F13CC8-8430-4BBA-8982-D8565C88447D}"/>
                </a:ext>
              </a:extLst>
            </p:cNvPr>
            <p:cNvSpPr/>
            <p:nvPr/>
          </p:nvSpPr>
          <p:spPr>
            <a:xfrm>
              <a:off x="716579" y="4041280"/>
              <a:ext cx="564579" cy="53678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/>
            <a:lstStyle/>
            <a:p>
              <a:pPr algn="ctr">
                <a:lnSpc>
                  <a:spcPct val="115000"/>
                </a:lnSpc>
                <a:defRPr/>
              </a:pPr>
              <a:endParaRPr lang="en-GB" sz="1697" b="1">
                <a:solidFill>
                  <a:srgbClr val="F0EEEB">
                    <a:lumMod val="90000"/>
                  </a:srgbClr>
                </a:solidFill>
                <a:latin typeface="Arial"/>
              </a:endParaRPr>
            </a:p>
          </p:txBody>
        </p:sp>
      </p:grpSp>
      <p:sp>
        <p:nvSpPr>
          <p:cNvPr id="68" name="textruta 114">
            <a:extLst>
              <a:ext uri="{FF2B5EF4-FFF2-40B4-BE49-F238E27FC236}">
                <a16:creationId xmlns:a16="http://schemas.microsoft.com/office/drawing/2014/main" id="{507D809E-B64B-4271-AC58-F805E576BFC4}"/>
              </a:ext>
            </a:extLst>
          </p:cNvPr>
          <p:cNvSpPr txBox="1"/>
          <p:nvPr/>
        </p:nvSpPr>
        <p:spPr>
          <a:xfrm>
            <a:off x="6188419" y="5280173"/>
            <a:ext cx="959900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849" b="1" dirty="0">
                <a:solidFill>
                  <a:srgbClr val="131C2B"/>
                </a:solidFill>
                <a:latin typeface="Arial"/>
              </a:rPr>
              <a:t>OPTICAL</a:t>
            </a:r>
            <a:r>
              <a:rPr lang="en-US" sz="849" b="1" dirty="0">
                <a:solidFill>
                  <a:srgbClr val="131C2B"/>
                </a:solidFill>
                <a:latin typeface="Arial"/>
              </a:rPr>
              <a:t> TRX</a:t>
            </a:r>
          </a:p>
        </p:txBody>
      </p:sp>
      <p:pic>
        <p:nvPicPr>
          <p:cNvPr id="69" name="Picture 2" descr="Znalezione obrazy dla zapytania expensive">
            <a:extLst>
              <a:ext uri="{FF2B5EF4-FFF2-40B4-BE49-F238E27FC236}">
                <a16:creationId xmlns:a16="http://schemas.microsoft.com/office/drawing/2014/main" id="{934A5C51-06C2-4EDE-92A9-21354D5D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21" y="744202"/>
            <a:ext cx="1374046" cy="10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ubrik 2"/>
          <p:cNvSpPr txBox="1">
            <a:spLocks/>
          </p:cNvSpPr>
          <p:nvPr/>
        </p:nvSpPr>
        <p:spPr>
          <a:xfrm>
            <a:off x="683568" y="404664"/>
            <a:ext cx="8280920" cy="392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D4333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/>
              <a:t>Использовать темное волокно?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6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9" grpId="0" animBg="1"/>
      <p:bldP spid="50" grpId="0" animBg="1"/>
      <p:bldP spid="51" grpId="0"/>
      <p:bldP spid="59" grpId="0" animBg="1"/>
      <p:bldP spid="60" grpId="0" animBg="1"/>
      <p:bldP spid="61" grpId="0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677</Words>
  <Application>Microsoft Office PowerPoint</Application>
  <PresentationFormat>Экран (4:3)</PresentationFormat>
  <Paragraphs>249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Plug-and-Play решения для объединения ЦОД</vt:lpstr>
      <vt:lpstr>О компании Smartoptics</vt:lpstr>
      <vt:lpstr>Сертифицированные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WDM Technology: Introduction and Applications</dc:title>
  <dc:creator>Lebedeva Vera</dc:creator>
  <cp:lastModifiedBy>Пользователь Windows</cp:lastModifiedBy>
  <cp:revision>66</cp:revision>
  <dcterms:created xsi:type="dcterms:W3CDTF">2016-06-16T09:08:54Z</dcterms:created>
  <dcterms:modified xsi:type="dcterms:W3CDTF">2019-11-17T14:15:08Z</dcterms:modified>
</cp:coreProperties>
</file>