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8" r:id="rId1"/>
  </p:sldMasterIdLst>
  <p:notesMasterIdLst>
    <p:notesMasterId r:id="rId7"/>
  </p:notesMasterIdLst>
  <p:sldIdLst>
    <p:sldId id="276" r:id="rId2"/>
    <p:sldId id="283" r:id="rId3"/>
    <p:sldId id="289" r:id="rId4"/>
    <p:sldId id="288" r:id="rId5"/>
    <p:sldId id="287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672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8672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8672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8672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8672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8672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8672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8672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8672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B8C"/>
    <a:srgbClr val="29418E"/>
    <a:srgbClr val="2734CD"/>
    <a:srgbClr val="0030E2"/>
    <a:srgbClr val="013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889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336" y="-9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271492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59751" latinLnBrk="0">
      <a:defRPr sz="2000">
        <a:latin typeface="+mn-lt"/>
        <a:ea typeface="+mn-ea"/>
        <a:cs typeface="+mn-cs"/>
        <a:sym typeface="Calibri"/>
      </a:defRPr>
    </a:lvl1pPr>
    <a:lvl2pPr indent="228600" defTabSz="1659751" latinLnBrk="0">
      <a:defRPr sz="2000">
        <a:latin typeface="+mn-lt"/>
        <a:ea typeface="+mn-ea"/>
        <a:cs typeface="+mn-cs"/>
        <a:sym typeface="Calibri"/>
      </a:defRPr>
    </a:lvl2pPr>
    <a:lvl3pPr indent="457200" defTabSz="1659751" latinLnBrk="0">
      <a:defRPr sz="2000">
        <a:latin typeface="+mn-lt"/>
        <a:ea typeface="+mn-ea"/>
        <a:cs typeface="+mn-cs"/>
        <a:sym typeface="Calibri"/>
      </a:defRPr>
    </a:lvl3pPr>
    <a:lvl4pPr indent="685800" defTabSz="1659751" latinLnBrk="0">
      <a:defRPr sz="2000">
        <a:latin typeface="+mn-lt"/>
        <a:ea typeface="+mn-ea"/>
        <a:cs typeface="+mn-cs"/>
        <a:sym typeface="Calibri"/>
      </a:defRPr>
    </a:lvl4pPr>
    <a:lvl5pPr indent="914400" defTabSz="1659751" latinLnBrk="0">
      <a:defRPr sz="2000">
        <a:latin typeface="+mn-lt"/>
        <a:ea typeface="+mn-ea"/>
        <a:cs typeface="+mn-cs"/>
        <a:sym typeface="Calibri"/>
      </a:defRPr>
    </a:lvl5pPr>
    <a:lvl6pPr indent="1143000" defTabSz="1659751" latinLnBrk="0">
      <a:defRPr sz="2000">
        <a:latin typeface="+mn-lt"/>
        <a:ea typeface="+mn-ea"/>
        <a:cs typeface="+mn-cs"/>
        <a:sym typeface="Calibri"/>
      </a:defRPr>
    </a:lvl6pPr>
    <a:lvl7pPr indent="1371600" defTabSz="1659751" latinLnBrk="0">
      <a:defRPr sz="2000">
        <a:latin typeface="+mn-lt"/>
        <a:ea typeface="+mn-ea"/>
        <a:cs typeface="+mn-cs"/>
        <a:sym typeface="Calibri"/>
      </a:defRPr>
    </a:lvl7pPr>
    <a:lvl8pPr indent="1600200" defTabSz="1659751" latinLnBrk="0">
      <a:defRPr sz="2000">
        <a:latin typeface="+mn-lt"/>
        <a:ea typeface="+mn-ea"/>
        <a:cs typeface="+mn-cs"/>
        <a:sym typeface="Calibri"/>
      </a:defRPr>
    </a:lvl8pPr>
    <a:lvl9pPr indent="1828800" defTabSz="1659751" latinLnBrk="0">
      <a:defRPr sz="20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90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ver_2.jpg" descr="Cover_2.jpg"/>
          <p:cNvPicPr>
            <a:picLocks noChangeAspect="1"/>
          </p:cNvPicPr>
          <p:nvPr userDrawn="1"/>
        </p:nvPicPr>
        <p:blipFill>
          <a:blip r:embed="rId2"/>
          <a:srcRect l="24971" t="5389" r="24971"/>
          <a:stretch>
            <a:fillRect/>
          </a:stretch>
        </p:blipFill>
        <p:spPr>
          <a:xfrm>
            <a:off x="-53518" y="-17221"/>
            <a:ext cx="24491036" cy="13018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1677" y="4793358"/>
            <a:ext cx="2840645" cy="362128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"/>
          <p:cNvSpPr/>
          <p:nvPr userDrawn="1"/>
        </p:nvSpPr>
        <p:spPr>
          <a:xfrm>
            <a:off x="-103376" y="-15082"/>
            <a:ext cx="24590752" cy="22248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35000"/>
              </a:srgbClr>
            </a:outerShdw>
          </a:effectLst>
        </p:spPr>
        <p:txBody>
          <a:bodyPr lIns="82970" tIns="82970" rIns="82970" bIns="82970" anchor="ctr"/>
          <a:lstStyle/>
          <a:p>
            <a:endParaRPr/>
          </a:p>
        </p:txBody>
      </p:sp>
      <p:sp>
        <p:nvSpPr>
          <p:cNvPr id="11" name="Rectangle"/>
          <p:cNvSpPr/>
          <p:nvPr userDrawn="1"/>
        </p:nvSpPr>
        <p:spPr>
          <a:xfrm>
            <a:off x="-103376" y="11491118"/>
            <a:ext cx="24590752" cy="22248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35000"/>
              </a:srgbClr>
            </a:outerShdw>
          </a:effectLst>
        </p:spPr>
        <p:txBody>
          <a:bodyPr lIns="82970" tIns="82970" rIns="82970" bIns="82970" anchor="ctr"/>
          <a:lstStyle/>
          <a:p>
            <a:endParaRPr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2600" y="431800"/>
            <a:ext cx="23444200" cy="1346200"/>
          </a:xfrm>
        </p:spPr>
        <p:txBody>
          <a:bodyPr>
            <a:normAutofit/>
          </a:bodyPr>
          <a:lstStyle>
            <a:lvl1pPr marL="0" indent="0" algn="ctr">
              <a:buNone/>
              <a:defRPr sz="8000" b="1" baseline="0">
                <a:solidFill>
                  <a:srgbClr val="0A1B8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b="1">
                <a:latin typeface="Arial"/>
                <a:cs typeface="Arial"/>
              </a:defRPr>
            </a:lvl2pPr>
            <a:lvl3pPr marL="914400" indent="0" algn="ctr">
              <a:buNone/>
              <a:defRPr b="1">
                <a:latin typeface="Arial"/>
                <a:cs typeface="Arial"/>
              </a:defRPr>
            </a:lvl3pPr>
            <a:lvl4pPr marL="1371600" indent="0" algn="ctr">
              <a:buNone/>
              <a:defRPr b="1">
                <a:latin typeface="Arial"/>
                <a:cs typeface="Arial"/>
              </a:defRPr>
            </a:lvl4pPr>
            <a:lvl5pPr marL="1828800" indent="0" algn="ctr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ru-RU" dirty="0"/>
              <a:t>ЯРКИЙ ЗАГОЛОВОК ПРЕЗЕНТАЦИИ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0" y="9869882"/>
            <a:ext cx="9169400" cy="1316755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/>
              <a:t>Место проведения мероприятия </a:t>
            </a:r>
          </a:p>
          <a:p>
            <a:pPr lvl="0"/>
            <a:r>
              <a:rPr lang="ru-RU" dirty="0"/>
              <a:t>Дата, месяц, год, время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8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"/>
          <p:cNvGrpSpPr/>
          <p:nvPr userDrawn="1"/>
        </p:nvGrpSpPr>
        <p:grpSpPr>
          <a:xfrm>
            <a:off x="-210003" y="-37823"/>
            <a:ext cx="24889776" cy="2339025"/>
            <a:chOff x="-197554" y="0"/>
            <a:chExt cx="24889775" cy="2339024"/>
          </a:xfrm>
        </p:grpSpPr>
        <p:pic>
          <p:nvPicPr>
            <p:cNvPr id="6" name="Cover_2.jpg" descr="Cover_2.jpg"/>
            <p:cNvPicPr>
              <a:picLocks noChangeAspect="1"/>
            </p:cNvPicPr>
            <p:nvPr/>
          </p:nvPicPr>
          <p:blipFill>
            <a:blip r:embed="rId2"/>
            <a:srcRect l="55717" t="33242" b="33242"/>
            <a:stretch>
              <a:fillRect/>
            </a:stretch>
          </p:blipFill>
          <p:spPr>
            <a:xfrm>
              <a:off x="-197554" y="24844"/>
              <a:ext cx="10870698" cy="23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Cover_2.jpg" descr="Cover_2.jpg"/>
            <p:cNvPicPr>
              <a:picLocks noChangeAspect="1"/>
            </p:cNvPicPr>
            <p:nvPr/>
          </p:nvPicPr>
          <p:blipFill>
            <a:blip r:embed="rId2"/>
            <a:srcRect l="56234" t="33242" b="33242"/>
            <a:stretch>
              <a:fillRect/>
            </a:stretch>
          </p:blipFill>
          <p:spPr>
            <a:xfrm flipH="1">
              <a:off x="13948522" y="24844"/>
              <a:ext cx="10743699" cy="23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Rectangle"/>
            <p:cNvSpPr/>
            <p:nvPr/>
          </p:nvSpPr>
          <p:spPr>
            <a:xfrm>
              <a:off x="3554095" y="0"/>
              <a:ext cx="9300601" cy="2339024"/>
            </a:xfrm>
            <a:prstGeom prst="rect">
              <a:avLst/>
            </a:prstGeom>
            <a:gradFill flip="none" rotWithShape="1">
              <a:gsLst>
                <a:gs pos="0">
                  <a:srgbClr val="02051D"/>
                </a:gs>
                <a:gs pos="100000">
                  <a:srgbClr val="102DA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82970" tIns="82970" rIns="82970" bIns="82970" numCol="1" anchor="ctr">
              <a:noAutofit/>
            </a:bodyPr>
            <a:lstStyle/>
            <a:p>
              <a:endParaRPr/>
            </a:p>
          </p:txBody>
        </p:sp>
        <p:sp>
          <p:nvSpPr>
            <p:cNvPr id="9" name="Rectangle"/>
            <p:cNvSpPr/>
            <p:nvPr/>
          </p:nvSpPr>
          <p:spPr>
            <a:xfrm flipH="1">
              <a:off x="12764307" y="0"/>
              <a:ext cx="8448974" cy="2339024"/>
            </a:xfrm>
            <a:prstGeom prst="rect">
              <a:avLst/>
            </a:prstGeom>
            <a:gradFill flip="none" rotWithShape="1">
              <a:gsLst>
                <a:gs pos="0">
                  <a:srgbClr val="02051D"/>
                </a:gs>
                <a:gs pos="100000">
                  <a:srgbClr val="102DA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82970" tIns="82970" rIns="82970" bIns="8297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4418947"/>
          </a:xfrm>
        </p:spPr>
        <p:txBody>
          <a:bodyPr/>
          <a:lstStyle>
            <a:lvl1pPr marL="0" indent="0">
              <a:buNone/>
              <a:defRPr b="1">
                <a:solidFill>
                  <a:srgbClr val="29418E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1219200" y="7833378"/>
            <a:ext cx="21945600" cy="4418947"/>
          </a:xfrm>
        </p:spPr>
        <p:txBody>
          <a:bodyPr/>
          <a:lstStyle>
            <a:lvl1pPr marL="0" indent="0">
              <a:buNone/>
              <a:defRPr b="1">
                <a:solidFill>
                  <a:srgbClr val="29418E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661478"/>
            <a:ext cx="21945600" cy="939800"/>
          </a:xfrm>
        </p:spPr>
        <p:txBody>
          <a:bodyPr>
            <a:noAutofit/>
          </a:bodyPr>
          <a:lstStyle>
            <a:lvl1pPr marL="0" indent="0" algn="ctr">
              <a:buNone/>
              <a:defRPr sz="62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Добавить заголовок презентации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"/>
          <p:cNvGrpSpPr/>
          <p:nvPr userDrawn="1"/>
        </p:nvGrpSpPr>
        <p:grpSpPr>
          <a:xfrm>
            <a:off x="-210003" y="-37823"/>
            <a:ext cx="24889776" cy="2339025"/>
            <a:chOff x="-197554" y="0"/>
            <a:chExt cx="24889775" cy="2339024"/>
          </a:xfrm>
        </p:grpSpPr>
        <p:pic>
          <p:nvPicPr>
            <p:cNvPr id="6" name="Cover_2.jpg" descr="Cover_2.jpg"/>
            <p:cNvPicPr>
              <a:picLocks noChangeAspect="1"/>
            </p:cNvPicPr>
            <p:nvPr/>
          </p:nvPicPr>
          <p:blipFill>
            <a:blip r:embed="rId2"/>
            <a:srcRect l="55717" t="33242" b="33242"/>
            <a:stretch>
              <a:fillRect/>
            </a:stretch>
          </p:blipFill>
          <p:spPr>
            <a:xfrm>
              <a:off x="-197554" y="24844"/>
              <a:ext cx="10870698" cy="23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Cover_2.jpg" descr="Cover_2.jpg"/>
            <p:cNvPicPr>
              <a:picLocks noChangeAspect="1"/>
            </p:cNvPicPr>
            <p:nvPr/>
          </p:nvPicPr>
          <p:blipFill>
            <a:blip r:embed="rId2"/>
            <a:srcRect l="56234" t="33242" b="33242"/>
            <a:stretch>
              <a:fillRect/>
            </a:stretch>
          </p:blipFill>
          <p:spPr>
            <a:xfrm flipH="1">
              <a:off x="13948522" y="24844"/>
              <a:ext cx="10743699" cy="23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Rectangle"/>
            <p:cNvSpPr/>
            <p:nvPr/>
          </p:nvSpPr>
          <p:spPr>
            <a:xfrm>
              <a:off x="3554095" y="0"/>
              <a:ext cx="9300601" cy="2339024"/>
            </a:xfrm>
            <a:prstGeom prst="rect">
              <a:avLst/>
            </a:prstGeom>
            <a:gradFill flip="none" rotWithShape="1">
              <a:gsLst>
                <a:gs pos="0">
                  <a:srgbClr val="02051D"/>
                </a:gs>
                <a:gs pos="100000">
                  <a:srgbClr val="102DA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82970" tIns="82970" rIns="82970" bIns="82970" numCol="1" anchor="ctr">
              <a:noAutofit/>
            </a:bodyPr>
            <a:lstStyle/>
            <a:p>
              <a:endParaRPr/>
            </a:p>
          </p:txBody>
        </p:sp>
        <p:sp>
          <p:nvSpPr>
            <p:cNvPr id="9" name="Rectangle"/>
            <p:cNvSpPr/>
            <p:nvPr/>
          </p:nvSpPr>
          <p:spPr>
            <a:xfrm flipH="1">
              <a:off x="12764307" y="0"/>
              <a:ext cx="8448974" cy="2339024"/>
            </a:xfrm>
            <a:prstGeom prst="rect">
              <a:avLst/>
            </a:prstGeom>
            <a:gradFill flip="none" rotWithShape="1">
              <a:gsLst>
                <a:gs pos="0">
                  <a:srgbClr val="02051D"/>
                </a:gs>
                <a:gs pos="100000">
                  <a:srgbClr val="102DA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82970" tIns="82970" rIns="82970" bIns="8297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1219200" y="3200400"/>
            <a:ext cx="10896600" cy="9051925"/>
          </a:xfrm>
        </p:spPr>
        <p:txBody>
          <a:bodyPr/>
          <a:lstStyle>
            <a:lvl1pPr marL="0" indent="0">
              <a:buNone/>
              <a:defRPr b="1">
                <a:solidFill>
                  <a:srgbClr val="29418E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12268200" y="3200400"/>
            <a:ext cx="10896600" cy="9051925"/>
          </a:xfrm>
        </p:spPr>
        <p:txBody>
          <a:bodyPr/>
          <a:lstStyle>
            <a:lvl1pPr marL="0" indent="0">
              <a:buNone/>
              <a:defRPr b="1">
                <a:solidFill>
                  <a:srgbClr val="29418E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" y="661478"/>
            <a:ext cx="21945600" cy="939800"/>
          </a:xfrm>
        </p:spPr>
        <p:txBody>
          <a:bodyPr>
            <a:noAutofit/>
          </a:bodyPr>
          <a:lstStyle>
            <a:lvl1pPr marL="0" indent="0" algn="ctr">
              <a:buNone/>
              <a:defRPr sz="62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Добавить заголовок презентации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"/>
          <p:cNvGrpSpPr/>
          <p:nvPr userDrawn="1"/>
        </p:nvGrpSpPr>
        <p:grpSpPr>
          <a:xfrm>
            <a:off x="-210003" y="-37823"/>
            <a:ext cx="24889776" cy="2339025"/>
            <a:chOff x="-197554" y="0"/>
            <a:chExt cx="24889775" cy="2339024"/>
          </a:xfrm>
        </p:grpSpPr>
        <p:pic>
          <p:nvPicPr>
            <p:cNvPr id="6" name="Cover_2.jpg" descr="Cover_2.jpg"/>
            <p:cNvPicPr>
              <a:picLocks noChangeAspect="1"/>
            </p:cNvPicPr>
            <p:nvPr/>
          </p:nvPicPr>
          <p:blipFill>
            <a:blip r:embed="rId2"/>
            <a:srcRect l="55717" t="33242" b="33242"/>
            <a:stretch>
              <a:fillRect/>
            </a:stretch>
          </p:blipFill>
          <p:spPr>
            <a:xfrm>
              <a:off x="-197554" y="24844"/>
              <a:ext cx="10870698" cy="23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Cover_2.jpg" descr="Cover_2.jpg"/>
            <p:cNvPicPr>
              <a:picLocks noChangeAspect="1"/>
            </p:cNvPicPr>
            <p:nvPr/>
          </p:nvPicPr>
          <p:blipFill>
            <a:blip r:embed="rId2"/>
            <a:srcRect l="56234" t="33242" b="33242"/>
            <a:stretch>
              <a:fillRect/>
            </a:stretch>
          </p:blipFill>
          <p:spPr>
            <a:xfrm flipH="1">
              <a:off x="13948522" y="24844"/>
              <a:ext cx="10743699" cy="2314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Rectangle"/>
            <p:cNvSpPr/>
            <p:nvPr/>
          </p:nvSpPr>
          <p:spPr>
            <a:xfrm>
              <a:off x="3554095" y="0"/>
              <a:ext cx="9300601" cy="2339024"/>
            </a:xfrm>
            <a:prstGeom prst="rect">
              <a:avLst/>
            </a:prstGeom>
            <a:gradFill flip="none" rotWithShape="1">
              <a:gsLst>
                <a:gs pos="0">
                  <a:srgbClr val="02051D"/>
                </a:gs>
                <a:gs pos="100000">
                  <a:srgbClr val="102DA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82970" tIns="82970" rIns="82970" bIns="82970" numCol="1" anchor="ctr">
              <a:noAutofit/>
            </a:bodyPr>
            <a:lstStyle/>
            <a:p>
              <a:endParaRPr/>
            </a:p>
          </p:txBody>
        </p:sp>
        <p:sp>
          <p:nvSpPr>
            <p:cNvPr id="9" name="Rectangle"/>
            <p:cNvSpPr/>
            <p:nvPr/>
          </p:nvSpPr>
          <p:spPr>
            <a:xfrm flipH="1">
              <a:off x="12764307" y="0"/>
              <a:ext cx="8448974" cy="2339024"/>
            </a:xfrm>
            <a:prstGeom prst="rect">
              <a:avLst/>
            </a:prstGeom>
            <a:gradFill flip="none" rotWithShape="1">
              <a:gsLst>
                <a:gs pos="0">
                  <a:srgbClr val="02051D"/>
                </a:gs>
                <a:gs pos="100000">
                  <a:srgbClr val="102DA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82970" tIns="82970" rIns="82970" bIns="8297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12268200" y="3200400"/>
            <a:ext cx="10896600" cy="9051925"/>
          </a:xfrm>
        </p:spPr>
        <p:txBody>
          <a:bodyPr/>
          <a:lstStyle>
            <a:lvl1pPr marL="0" indent="0">
              <a:buNone/>
              <a:defRPr b="1">
                <a:solidFill>
                  <a:srgbClr val="29418E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10799343" cy="4418947"/>
          </a:xfrm>
        </p:spPr>
        <p:txBody>
          <a:bodyPr/>
          <a:lstStyle>
            <a:lvl1pPr marL="0" indent="0">
              <a:buNone/>
              <a:defRPr b="1">
                <a:solidFill>
                  <a:srgbClr val="29418E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1219200" y="7833378"/>
            <a:ext cx="10799343" cy="4418947"/>
          </a:xfrm>
        </p:spPr>
        <p:txBody>
          <a:bodyPr/>
          <a:lstStyle>
            <a:lvl1pPr marL="0" indent="0">
              <a:buNone/>
              <a:defRPr b="1">
                <a:solidFill>
                  <a:srgbClr val="29418E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" y="661478"/>
            <a:ext cx="21945600" cy="939800"/>
          </a:xfrm>
        </p:spPr>
        <p:txBody>
          <a:bodyPr>
            <a:noAutofit/>
          </a:bodyPr>
          <a:lstStyle>
            <a:lvl1pPr marL="0" indent="0" algn="ctr">
              <a:buNone/>
              <a:defRPr sz="62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Добавить заголовок презентации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3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"/>
          <p:cNvGrpSpPr/>
          <p:nvPr userDrawn="1"/>
        </p:nvGrpSpPr>
        <p:grpSpPr>
          <a:xfrm>
            <a:off x="-40152" y="-37823"/>
            <a:ext cx="24464304" cy="13791646"/>
            <a:chOff x="0" y="0"/>
            <a:chExt cx="24464303" cy="13791644"/>
          </a:xfrm>
        </p:grpSpPr>
        <p:sp>
          <p:nvSpPr>
            <p:cNvPr id="7" name="Rectangle"/>
            <p:cNvSpPr/>
            <p:nvPr/>
          </p:nvSpPr>
          <p:spPr>
            <a:xfrm>
              <a:off x="0" y="0"/>
              <a:ext cx="12884667" cy="13791645"/>
            </a:xfrm>
            <a:prstGeom prst="rect">
              <a:avLst/>
            </a:prstGeom>
            <a:gradFill flip="none" rotWithShape="1">
              <a:gsLst>
                <a:gs pos="0">
                  <a:srgbClr val="02051D"/>
                </a:gs>
                <a:gs pos="100000">
                  <a:srgbClr val="102DA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82970" tIns="82970" rIns="82970" bIns="82970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angle"/>
            <p:cNvSpPr/>
            <p:nvPr/>
          </p:nvSpPr>
          <p:spPr>
            <a:xfrm flipH="1">
              <a:off x="12759447" y="0"/>
              <a:ext cx="11704857" cy="13791645"/>
            </a:xfrm>
            <a:prstGeom prst="rect">
              <a:avLst/>
            </a:prstGeom>
            <a:gradFill flip="none" rotWithShape="1">
              <a:gsLst>
                <a:gs pos="0">
                  <a:srgbClr val="02051D"/>
                </a:gs>
                <a:gs pos="100000">
                  <a:srgbClr val="102DA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82970" tIns="82970" rIns="82970" bIns="82970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5" name="Image" descr="Image"/>
          <p:cNvPicPr>
            <a:picLocks noChangeAspect="1"/>
          </p:cNvPicPr>
          <p:nvPr userDrawn="1"/>
        </p:nvPicPr>
        <p:blipFill>
          <a:blip r:embed="rId2">
            <a:alphaModFix amt="9556"/>
          </a:blip>
          <a:srcRect b="21432"/>
          <a:stretch>
            <a:fillRect/>
          </a:stretch>
        </p:blipFill>
        <p:spPr>
          <a:xfrm>
            <a:off x="5492353" y="182144"/>
            <a:ext cx="13399256" cy="1342045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5445184"/>
            <a:ext cx="21945600" cy="2757631"/>
          </a:xfrm>
        </p:spPr>
        <p:txBody>
          <a:bodyPr>
            <a:normAutofit/>
          </a:bodyPr>
          <a:lstStyle>
            <a:lvl1pPr>
              <a:defRPr sz="100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ДОБАВИТЬ РАЗДЕЛ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 descr="Image"/>
          <p:cNvPicPr>
            <a:picLocks noChangeAspect="1"/>
          </p:cNvPicPr>
          <p:nvPr userDrawn="1"/>
        </p:nvPicPr>
        <p:blipFill>
          <a:blip r:embed="rId2">
            <a:alphaModFix amt="59941"/>
          </a:blip>
          <a:srcRect b="21432"/>
          <a:stretch>
            <a:fillRect/>
          </a:stretch>
        </p:blipFill>
        <p:spPr>
          <a:xfrm>
            <a:off x="5492353" y="182144"/>
            <a:ext cx="13399256" cy="1342045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5445184"/>
            <a:ext cx="21945600" cy="2757631"/>
          </a:xfrm>
        </p:spPr>
        <p:txBody>
          <a:bodyPr>
            <a:normAutofit/>
          </a:bodyPr>
          <a:lstStyle>
            <a:lvl1pPr>
              <a:defRPr sz="10000" b="1" i="0" baseline="0">
                <a:solidFill>
                  <a:srgbClr val="0A1B8C"/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ДОБАВИТЬ РАЗДЕЛ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ver_2.jpg" descr="Cover_2.jpg"/>
          <p:cNvPicPr>
            <a:picLocks noChangeAspect="1"/>
          </p:cNvPicPr>
          <p:nvPr userDrawn="1"/>
        </p:nvPicPr>
        <p:blipFill>
          <a:blip r:embed="rId2"/>
          <a:srcRect l="24971" r="24971"/>
          <a:stretch>
            <a:fillRect/>
          </a:stretch>
        </p:blipFill>
        <p:spPr>
          <a:xfrm>
            <a:off x="-53518" y="-22281"/>
            <a:ext cx="24491036" cy="1376056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5017726"/>
            <a:ext cx="21945600" cy="1814691"/>
          </a:xfrm>
        </p:spPr>
        <p:txBody>
          <a:bodyPr>
            <a:normAutofit/>
          </a:bodyPr>
          <a:lstStyle>
            <a:lvl1pPr algn="ctr">
              <a:defRPr sz="80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6832600"/>
            <a:ext cx="21945600" cy="1174750"/>
          </a:xfrm>
        </p:spPr>
        <p:txBody>
          <a:bodyPr>
            <a:normAutofit/>
          </a:bodyPr>
          <a:lstStyle>
            <a:lvl1pPr marL="0" indent="0" algn="ctr">
              <a:buNone/>
              <a:defRPr sz="50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ru-RU" dirty="0"/>
              <a:t>Вопросы, пожалуйста</a:t>
            </a:r>
            <a:endParaRPr lang="en-US" dirty="0"/>
          </a:p>
        </p:txBody>
      </p:sp>
      <p:pic>
        <p:nvPicPr>
          <p:cNvPr id="4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6025" y="10697886"/>
            <a:ext cx="10973650" cy="16987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2183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>
                <a:solidFill>
                  <a:srgbClr val="7F7F7F"/>
                </a:solidFill>
              </a:defRPr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>
                <a:solidFill>
                  <a:srgbClr val="7F7F7F"/>
                </a:solidFill>
              </a:defRPr>
            </a:lvl1pPr>
            <a:lvl2pPr>
              <a:defRPr sz="2800">
                <a:solidFill>
                  <a:srgbClr val="7F7F7F"/>
                </a:solidFill>
              </a:defRPr>
            </a:lvl2pPr>
            <a:lvl3pPr>
              <a:defRPr sz="2400">
                <a:solidFill>
                  <a:srgbClr val="7F7F7F"/>
                </a:solidFill>
              </a:defRPr>
            </a:lvl3pPr>
            <a:lvl4pPr>
              <a:defRPr sz="2000">
                <a:solidFill>
                  <a:srgbClr val="7F7F7F"/>
                </a:solidFill>
              </a:defRPr>
            </a:lvl4pPr>
            <a:lvl5pPr>
              <a:defRPr sz="2000">
                <a:solidFill>
                  <a:srgbClr val="7F7F7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>
                <a:solidFill>
                  <a:srgbClr val="7F7F7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D2D6-1080-3A48-874F-D49B15014842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5C90-0E92-A749-AD64-8C6B41418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0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2D2D6-1080-3A48-874F-D49B15014842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0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0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5C90-0E92-A749-AD64-8C6B414189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background.jpg" descr="background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2079" y="0"/>
            <a:ext cx="24548158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/>
          <p:cNvPicPr>
            <a:picLocks noChangeAspect="1"/>
          </p:cNvPicPr>
          <p:nvPr userDrawn="1"/>
        </p:nvPicPr>
        <p:blipFill>
          <a:blip r:embed="rId11"/>
          <a:srcRect b="21432"/>
          <a:stretch>
            <a:fillRect/>
          </a:stretch>
        </p:blipFill>
        <p:spPr>
          <a:xfrm>
            <a:off x="23157522" y="12623259"/>
            <a:ext cx="835702" cy="8370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66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5" r:id="rId2"/>
    <p:sldLayoutId id="2147483676" r:id="rId3"/>
    <p:sldLayoutId id="2147483677" r:id="rId4"/>
    <p:sldLayoutId id="2147483673" r:id="rId5"/>
    <p:sldLayoutId id="2147483674" r:id="rId6"/>
    <p:sldLayoutId id="2147483672" r:id="rId7"/>
    <p:sldLayoutId id="2147483666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1A7890C-668C-04BB-25AA-76913E554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63152"/>
            <a:ext cx="21945600" cy="2757631"/>
          </a:xfrm>
        </p:spPr>
        <p:txBody>
          <a:bodyPr>
            <a:noAutofit/>
          </a:bodyPr>
          <a:lstStyle/>
          <a:p>
            <a:r>
              <a:rPr lang="ru-RU" sz="6600" dirty="0" smtClean="0"/>
              <a:t>ЗАЯВКА НА НОМИНАЦИЮ</a:t>
            </a:r>
            <a:br>
              <a:rPr lang="ru-RU" sz="6600" dirty="0" smtClean="0"/>
            </a:br>
            <a:r>
              <a:rPr lang="ru-RU" sz="6600" dirty="0" smtClean="0"/>
              <a:t>«ЗОЛОТОЕ ПЕРО ГОДА»</a:t>
            </a:r>
            <a:endParaRPr lang="ru-RU" sz="6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21D2E1-A7E4-26F7-19C3-DD0B6E538164}"/>
              </a:ext>
            </a:extLst>
          </p:cNvPr>
          <p:cNvSpPr txBox="1">
            <a:spLocks/>
          </p:cNvSpPr>
          <p:nvPr/>
        </p:nvSpPr>
        <p:spPr>
          <a:xfrm>
            <a:off x="1219200" y="8276047"/>
            <a:ext cx="21945600" cy="3255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0000" b="1" i="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6000" b="0" dirty="0">
                <a:solidFill>
                  <a:srgbClr val="0A1B8C"/>
                </a:solidFill>
              </a:rPr>
              <a:t>Михаил Саликов</a:t>
            </a:r>
          </a:p>
          <a:p>
            <a:r>
              <a:rPr lang="ru-RU" sz="4400" b="0" dirty="0">
                <a:solidFill>
                  <a:srgbClr val="0A1B8C"/>
                </a:solidFill>
              </a:rPr>
              <a:t>член Правления Ассоциации участников отрасли ЦОД, </a:t>
            </a:r>
          </a:p>
          <a:p>
            <a:r>
              <a:rPr lang="ru-RU" sz="4400" b="0" dirty="0">
                <a:solidFill>
                  <a:srgbClr val="0A1B8C"/>
                </a:solidFill>
              </a:rPr>
              <a:t>руководитель рабочей группы № 4 по международному сотрудничеству, </a:t>
            </a:r>
          </a:p>
          <a:p>
            <a:r>
              <a:rPr lang="ru-RU" sz="4400" b="0" dirty="0">
                <a:solidFill>
                  <a:srgbClr val="0A1B8C"/>
                </a:solidFill>
              </a:rPr>
              <a:t>директор по развитию бизнеса ООО «</a:t>
            </a:r>
            <a:r>
              <a:rPr lang="ru-RU" sz="4400" b="0" dirty="0" err="1">
                <a:solidFill>
                  <a:srgbClr val="0A1B8C"/>
                </a:solidFill>
              </a:rPr>
              <a:t>Хайтед</a:t>
            </a:r>
            <a:r>
              <a:rPr lang="ru-RU" sz="4400" b="0" dirty="0">
                <a:solidFill>
                  <a:srgbClr val="0A1B8C"/>
                </a:solidFill>
              </a:rPr>
              <a:t>-Энергетика» (Россия)</a:t>
            </a:r>
            <a:endParaRPr lang="en-US" sz="4400" b="0" dirty="0">
              <a:solidFill>
                <a:srgbClr val="0A1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9026" y="661478"/>
            <a:ext cx="24072573" cy="939800"/>
          </a:xfrm>
        </p:spPr>
        <p:txBody>
          <a:bodyPr/>
          <a:lstStyle/>
          <a:p>
            <a:r>
              <a:rPr lang="bg-BG" dirty="0" smtClean="0"/>
              <a:t>Биография</a:t>
            </a:r>
            <a:endParaRPr lang="bg-BG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xmlns="" id="{2140B145-DA2A-F9E8-DC8B-46B82D68F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2507854"/>
            <a:ext cx="23061168" cy="5154818"/>
          </a:xfrm>
        </p:spPr>
        <p:txBody>
          <a:bodyPr>
            <a:normAutofit/>
          </a:bodyPr>
          <a:lstStyle/>
          <a:p>
            <a:pPr>
              <a:defRPr sz="4400" b="1">
                <a:solidFill>
                  <a:srgbClr val="35569F"/>
                </a:solidFill>
              </a:defRPr>
            </a:pPr>
            <a:r>
              <a:rPr lang="ru-RU" dirty="0" smtClean="0"/>
              <a:t>Общие данные</a:t>
            </a:r>
            <a:endParaRPr lang="is-IS" dirty="0"/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endParaRPr lang="ru-RU" sz="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Родился 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1975 </a:t>
            </a:r>
            <a:r>
              <a:rPr lang="ru-RU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г. в Москве. Окончил Государственный университет управления.</a:t>
            </a: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</a:t>
            </a:r>
            <a:r>
              <a:rPr lang="ru-RU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1997 г. 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ru-RU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рынке инженерных систем, </a:t>
            </a:r>
            <a:endParaRPr lang="ru-RU" sz="28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</a:t>
            </a:r>
            <a:r>
              <a:rPr lang="ru-RU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2001 г. 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проектирование </a:t>
            </a:r>
            <a:r>
              <a:rPr lang="ru-RU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ЦОД различного </a:t>
            </a:r>
            <a:r>
              <a:rPr lang="ru-RU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уровня в качестве идеолога, руководителя проектов, независимого консультанта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</a:t>
            </a:r>
            <a:r>
              <a:rPr lang="ru-RU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2001 по 2014 гг. занимал пост заместителя генерального директора компании «Телеком-Монтаж». </a:t>
            </a: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</a:t>
            </a:r>
            <a:r>
              <a:rPr lang="ru-RU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2014 г. – директор направления ЦОД компании </a:t>
            </a:r>
            <a:r>
              <a:rPr lang="ru-RU" sz="28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Huawei</a:t>
            </a:r>
            <a:r>
              <a:rPr lang="ru-RU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</a:t>
            </a:r>
            <a:r>
              <a:rPr lang="ru-RU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августа 2017 г. – директор по продажам, </a:t>
            </a:r>
            <a:r>
              <a:rPr lang="ru-RU" sz="28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Eaton</a:t>
            </a:r>
            <a:r>
              <a:rPr lang="ru-RU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</a:t>
            </a:r>
            <a:r>
              <a:rPr lang="ru-RU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2021 г. - директор по развитию ООО "</a:t>
            </a:r>
            <a:r>
              <a:rPr lang="ru-RU" sz="28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Хайтед-Энергетика"Обмен</a:t>
            </a:r>
            <a:r>
              <a:rPr lang="ru-RU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знаниями и опытом от ведущих участников рынка</a:t>
            </a: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xmlns="" id="{274E7454-2914-7A38-D660-7D47D0EBF9AA}"/>
              </a:ext>
            </a:extLst>
          </p:cNvPr>
          <p:cNvSpPr txBox="1">
            <a:spLocks/>
          </p:cNvSpPr>
          <p:nvPr/>
        </p:nvSpPr>
        <p:spPr>
          <a:xfrm>
            <a:off x="658368" y="7928811"/>
            <a:ext cx="23061168" cy="4608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rgbClr val="29418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4400" b="1">
                <a:solidFill>
                  <a:srgbClr val="35569F"/>
                </a:solidFill>
              </a:defRPr>
            </a:pPr>
            <a:r>
              <a:rPr lang="ru-RU" sz="4400" dirty="0" smtClean="0">
                <a:solidFill>
                  <a:srgbClr val="35569F"/>
                </a:solidFill>
              </a:rPr>
              <a:t>Основные реализованные</a:t>
            </a:r>
            <a:r>
              <a:rPr lang="en-US" sz="4400" dirty="0" smtClean="0">
                <a:solidFill>
                  <a:srgbClr val="35569F"/>
                </a:solidFill>
              </a:rPr>
              <a:t> </a:t>
            </a:r>
            <a:r>
              <a:rPr lang="ru-RU" sz="4400" dirty="0" smtClean="0">
                <a:solidFill>
                  <a:srgbClr val="35569F"/>
                </a:solidFill>
              </a:rPr>
              <a:t>комплексные</a:t>
            </a:r>
            <a:r>
              <a:rPr lang="ru-RU" sz="4400" dirty="0" smtClean="0">
                <a:solidFill>
                  <a:srgbClr val="35569F"/>
                </a:solidFill>
              </a:rPr>
              <a:t> проекты</a:t>
            </a:r>
            <a:endParaRPr lang="is-IS" sz="4400" dirty="0">
              <a:solidFill>
                <a:srgbClr val="35569F"/>
              </a:solidFill>
            </a:endParaRP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endParaRPr lang="ru-RU" sz="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2003 г. – защищенный ЦОД ИК «</a:t>
            </a:r>
            <a:r>
              <a:rPr lang="ru-RU" sz="2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Сибинтек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 с сертификацией </a:t>
            </a:r>
            <a:r>
              <a:rPr lang="en-US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EN1047-2</a:t>
            </a: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en-US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2004-2006 – 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региональные ЦОД операторов связи</a:t>
            </a: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2009 -2010 – ЦОД ГК </a:t>
            </a:r>
            <a:r>
              <a:rPr lang="ru-RU" sz="2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Роснано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сертификацией </a:t>
            </a: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EN1047-2</a:t>
            </a:r>
            <a:endParaRPr lang="ru-RU" sz="28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 – ЦОД АКАДО, сертификация </a:t>
            </a:r>
            <a:r>
              <a:rPr lang="en-US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TIER3</a:t>
            </a:r>
            <a:endParaRPr lang="ru-RU" sz="28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en-US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2022 – 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Дата-Центр компании «Мегафон», </a:t>
            </a:r>
            <a:r>
              <a:rPr lang="ru-RU" sz="2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г.Тверь</a:t>
            </a:r>
            <a:endParaRPr lang="en-US" sz="28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 – ЦОД ПНК </a:t>
            </a:r>
            <a:r>
              <a:rPr lang="en-US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DC2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(Ростелеком) – 4000 стоек, сертификация </a:t>
            </a:r>
            <a:r>
              <a:rPr lang="en-US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TIER3</a:t>
            </a: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en-US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 – 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ЦОД ПНК </a:t>
            </a:r>
            <a:r>
              <a:rPr lang="en-US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DC1 (3Data)</a:t>
            </a:r>
            <a:r>
              <a:rPr lang="ru-RU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4000 стоек, сертификация </a:t>
            </a: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TIER3</a:t>
            </a:r>
            <a:endParaRPr lang="ru-RU" sz="2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Публикации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F6D1FEE-7AF5-A078-A21E-61520094766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785617" y="3730753"/>
            <a:ext cx="19940014" cy="3639311"/>
          </a:xfrm>
        </p:spPr>
        <p:txBody>
          <a:bodyPr>
            <a:normAutofit/>
          </a:bodyPr>
          <a:lstStyle/>
          <a:p>
            <a:pPr>
              <a:defRPr sz="4400" b="1">
                <a:solidFill>
                  <a:srgbClr val="35569F"/>
                </a:solidFill>
              </a:defRPr>
            </a:pPr>
            <a:r>
              <a:rPr lang="ru-RU" dirty="0"/>
              <a:t>Обзор европейского рынка </a:t>
            </a:r>
            <a:r>
              <a:rPr lang="ru-RU" dirty="0" smtClean="0"/>
              <a:t>ЦОД 2022 – Н1 2023</a:t>
            </a:r>
          </a:p>
          <a:p>
            <a:pPr marL="617220" indent="-617220">
              <a:spcAft>
                <a:spcPts val="1800"/>
              </a:spcAft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Анализ рынков </a:t>
            </a:r>
            <a:r>
              <a:rPr lang="en-US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FLAP-D</a:t>
            </a:r>
            <a:endParaRPr lang="ru-RU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17220" indent="-617220">
              <a:spcAft>
                <a:spcPts val="1800"/>
              </a:spcAft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Ключевые события</a:t>
            </a:r>
          </a:p>
          <a:p>
            <a:pPr marL="617220" indent="-617220">
              <a:spcAft>
                <a:spcPts val="1800"/>
              </a:spcAft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Прогноз развития до 2025-2028 гг.</a:t>
            </a:r>
            <a:endParaRPr lang="ru-RU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xmlns="" id="{E5F0EB2F-139E-D1F9-CB2E-20769725A2A9}"/>
              </a:ext>
            </a:extLst>
          </p:cNvPr>
          <p:cNvSpPr txBox="1">
            <a:spLocks/>
          </p:cNvSpPr>
          <p:nvPr/>
        </p:nvSpPr>
        <p:spPr>
          <a:xfrm>
            <a:off x="658369" y="2412479"/>
            <a:ext cx="21945600" cy="131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rgbClr val="29418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defRPr sz="6400" b="1">
                <a:solidFill>
                  <a:srgbClr val="35569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6400" dirty="0" smtClean="0">
                <a:solidFill>
                  <a:srgbClr val="35569F"/>
                </a:solidFill>
                <a:ea typeface="Arial"/>
                <a:sym typeface="Arial"/>
              </a:rPr>
              <a:t>Статьи, обзоры, аналитика</a:t>
            </a:r>
            <a:endParaRPr lang="ru-RU" sz="6400" dirty="0">
              <a:solidFill>
                <a:srgbClr val="35569F"/>
              </a:solidFill>
              <a:ea typeface="Arial"/>
              <a:sym typeface="Arial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5073DBD8-54DC-4675-6128-66988110AB28}"/>
              </a:ext>
            </a:extLst>
          </p:cNvPr>
          <p:cNvSpPr txBox="1">
            <a:spLocks/>
          </p:cNvSpPr>
          <p:nvPr/>
        </p:nvSpPr>
        <p:spPr>
          <a:xfrm>
            <a:off x="3716145" y="6831008"/>
            <a:ext cx="20009486" cy="3076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rgbClr val="29418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4400" b="1">
                <a:solidFill>
                  <a:srgbClr val="35569F"/>
                </a:solidFill>
              </a:defRPr>
            </a:pPr>
            <a:r>
              <a:rPr lang="ru-RU" sz="4400" dirty="0">
                <a:solidFill>
                  <a:srgbClr val="35569F"/>
                </a:solidFill>
              </a:rPr>
              <a:t>Обзор рынка ЦОД стран Персидского залива 2022-2023 </a:t>
            </a:r>
            <a:r>
              <a:rPr lang="ru-RU" sz="4400" dirty="0" err="1">
                <a:solidFill>
                  <a:srgbClr val="35569F"/>
                </a:solidFill>
              </a:rPr>
              <a:t>гг</a:t>
            </a:r>
            <a:endParaRPr lang="ru-RU" sz="4400" dirty="0">
              <a:solidFill>
                <a:srgbClr val="35569F"/>
              </a:solidFill>
            </a:endParaRPr>
          </a:p>
          <a:p>
            <a:pPr marL="617220" indent="-617220">
              <a:spcAft>
                <a:spcPts val="1800"/>
              </a:spcAft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Ключевые рынки</a:t>
            </a:r>
            <a:endParaRPr lang="ru-RU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17220" indent="-617220">
              <a:spcAft>
                <a:spcPts val="1800"/>
              </a:spcAft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Текущее состояние</a:t>
            </a:r>
            <a:endParaRPr lang="ru-RU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17220" indent="-617220">
              <a:spcAft>
                <a:spcPts val="1800"/>
              </a:spcAft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Перспективы развития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0" y="3634501"/>
            <a:ext cx="2289367" cy="320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0" y="6956885"/>
            <a:ext cx="2289368" cy="317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1" y="10239838"/>
            <a:ext cx="2289367" cy="323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5073DBD8-54DC-4675-6128-66988110AB28}"/>
              </a:ext>
            </a:extLst>
          </p:cNvPr>
          <p:cNvSpPr txBox="1">
            <a:spLocks/>
          </p:cNvSpPr>
          <p:nvPr/>
        </p:nvSpPr>
        <p:spPr>
          <a:xfrm>
            <a:off x="3716145" y="10056435"/>
            <a:ext cx="20009486" cy="3076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rgbClr val="29418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4400" b="1">
                <a:solidFill>
                  <a:srgbClr val="35569F"/>
                </a:solidFill>
              </a:defRPr>
            </a:pPr>
            <a:r>
              <a:rPr lang="ru-RU" sz="4400" dirty="0">
                <a:solidFill>
                  <a:srgbClr val="35569F"/>
                </a:solidFill>
              </a:rPr>
              <a:t>Перевод Обзор трендов отрасли </a:t>
            </a:r>
            <a:r>
              <a:rPr lang="ru-RU" sz="4400" dirty="0" smtClean="0">
                <a:solidFill>
                  <a:srgbClr val="35569F"/>
                </a:solidFill>
              </a:rPr>
              <a:t>ЦОД Северной Америки, Н1 2023</a:t>
            </a:r>
            <a:endParaRPr lang="ru-RU" sz="4400" dirty="0">
              <a:solidFill>
                <a:srgbClr val="35569F"/>
              </a:solidFill>
            </a:endParaRPr>
          </a:p>
          <a:p>
            <a:pPr marL="617220" indent="-617220">
              <a:spcAft>
                <a:spcPts val="1800"/>
              </a:spcAft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Анализ состояния рынка</a:t>
            </a:r>
            <a:endParaRPr lang="ru-RU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17220" indent="-617220">
              <a:spcAft>
                <a:spcPts val="1800"/>
              </a:spcAft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Перспективы отрасли</a:t>
            </a:r>
            <a:endParaRPr lang="ru-RU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17220" indent="-617220">
              <a:spcAft>
                <a:spcPts val="1800"/>
              </a:spcAft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Основные драйверы отрасли</a:t>
            </a:r>
            <a:endParaRPr lang="ru-RU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7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Публикации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BE3C781-BC9C-0B89-D9C3-34A709A07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9" y="3942260"/>
            <a:ext cx="2782532" cy="3917721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xmlns="" id="{E5F0EB2F-139E-D1F9-CB2E-20769725A2A9}"/>
              </a:ext>
            </a:extLst>
          </p:cNvPr>
          <p:cNvSpPr txBox="1">
            <a:spLocks/>
          </p:cNvSpPr>
          <p:nvPr/>
        </p:nvSpPr>
        <p:spPr>
          <a:xfrm>
            <a:off x="658369" y="2412479"/>
            <a:ext cx="21945600" cy="131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rgbClr val="29418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defRPr sz="6400" b="1">
                <a:solidFill>
                  <a:srgbClr val="35569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6400" dirty="0" smtClean="0">
                <a:solidFill>
                  <a:srgbClr val="35569F"/>
                </a:solidFill>
                <a:ea typeface="Arial"/>
                <a:sym typeface="Arial"/>
              </a:rPr>
              <a:t>Отраслевые рекомендации</a:t>
            </a:r>
            <a:endParaRPr lang="ru-RU" sz="6400" dirty="0">
              <a:solidFill>
                <a:srgbClr val="35569F"/>
              </a:solidFill>
              <a:ea typeface="Arial"/>
              <a:sym typeface="Arial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5073DBD8-54DC-4675-6128-66988110AB28}"/>
              </a:ext>
            </a:extLst>
          </p:cNvPr>
          <p:cNvSpPr txBox="1">
            <a:spLocks/>
          </p:cNvSpPr>
          <p:nvPr/>
        </p:nvSpPr>
        <p:spPr>
          <a:xfrm>
            <a:off x="3785617" y="4043574"/>
            <a:ext cx="19940014" cy="4590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rgbClr val="29418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4400" b="1">
                <a:solidFill>
                  <a:srgbClr val="35569F"/>
                </a:solidFill>
              </a:defRPr>
            </a:pPr>
            <a:r>
              <a:rPr lang="ru-RU" sz="4400" dirty="0">
                <a:solidFill>
                  <a:srgbClr val="35569F"/>
                </a:solidFill>
              </a:rPr>
              <a:t>Снижение рисков обслуживания ДГУ ЦОД и формированию ЗИП</a:t>
            </a:r>
            <a:endParaRPr lang="ru-RU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17220" indent="-617220">
              <a:spcAft>
                <a:spcPts val="1800"/>
              </a:spcAft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Анализ  перечня локализованных запчастей</a:t>
            </a:r>
          </a:p>
          <a:p>
            <a:pPr marL="617220" indent="-617220">
              <a:spcAft>
                <a:spcPts val="1800"/>
              </a:spcAft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Рекомендации по оценке состояния оборудования с группировкой по степени износа</a:t>
            </a:r>
          </a:p>
          <a:p>
            <a:pPr marL="617220" indent="-617220">
              <a:spcAft>
                <a:spcPts val="1800"/>
              </a:spcAft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Информация для формирования резерва запчастей для различных групп оборудования</a:t>
            </a:r>
          </a:p>
          <a:p>
            <a:pPr marL="617220" indent="-617220">
              <a:spcAft>
                <a:spcPts val="1800"/>
              </a:spcAft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Руководство по дополнительной комплектации вновь закупаемого оборудования</a:t>
            </a:r>
          </a:p>
          <a:p>
            <a:pPr marL="617220" indent="-617220">
              <a:spcAft>
                <a:spcPts val="1800"/>
              </a:spcAft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endParaRPr lang="ru-RU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1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В планах…</a:t>
            </a:r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xmlns="" id="{E5F0EB2F-139E-D1F9-CB2E-20769725A2A9}"/>
              </a:ext>
            </a:extLst>
          </p:cNvPr>
          <p:cNvSpPr txBox="1">
            <a:spLocks/>
          </p:cNvSpPr>
          <p:nvPr/>
        </p:nvSpPr>
        <p:spPr>
          <a:xfrm>
            <a:off x="658369" y="2601838"/>
            <a:ext cx="21945600" cy="131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rgbClr val="29418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defRPr sz="6400" b="1">
                <a:solidFill>
                  <a:srgbClr val="35569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6400" dirty="0" smtClean="0">
                <a:solidFill>
                  <a:srgbClr val="35569F"/>
                </a:solidFill>
                <a:ea typeface="Arial"/>
                <a:sym typeface="Arial"/>
              </a:rPr>
              <a:t>Отраслевые рекомендации</a:t>
            </a:r>
            <a:endParaRPr lang="ru-RU" sz="6400" dirty="0">
              <a:solidFill>
                <a:srgbClr val="35569F"/>
              </a:solidFill>
              <a:ea typeface="Arial"/>
              <a:sym typeface="Arial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1DB3078D-18B8-A85D-1423-D157A37E4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3793294"/>
            <a:ext cx="23061168" cy="3349755"/>
          </a:xfrm>
        </p:spPr>
        <p:txBody>
          <a:bodyPr>
            <a:normAutofit/>
          </a:bodyPr>
          <a:lstStyle/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Выбор поставщиков оборудования. Рекомендации и критерии оценки</a:t>
            </a: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Системы холодоснабжения – основные ошибки на этапе проектирования</a:t>
            </a: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Проектирование фальшпола ЦОД. Расчет высоты и подбор 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оборудования</a:t>
            </a: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Газовая генерация в 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ЦОД</a:t>
            </a: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Варианты схем резервирования системы энергоснабжения. Преимущества и недостатки. Разбор схем. 2N, N+1, 3/2N, 4/3 </a:t>
            </a: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endParaRPr lang="ru-RU" sz="2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endParaRPr lang="ru-RU" sz="2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5942F6B4-842B-8EAE-130D-C524BE37FF04}"/>
              </a:ext>
            </a:extLst>
          </p:cNvPr>
          <p:cNvSpPr txBox="1">
            <a:spLocks/>
          </p:cNvSpPr>
          <p:nvPr/>
        </p:nvSpPr>
        <p:spPr>
          <a:xfrm>
            <a:off x="658369" y="6605718"/>
            <a:ext cx="21945600" cy="131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rgbClr val="29418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defRPr sz="6400" b="1">
                <a:solidFill>
                  <a:srgbClr val="35569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6400" dirty="0" smtClean="0">
                <a:solidFill>
                  <a:srgbClr val="35569F"/>
                </a:solidFill>
                <a:ea typeface="Arial"/>
                <a:sym typeface="Arial"/>
              </a:rPr>
              <a:t>Обзоры, анал</a:t>
            </a:r>
            <a:r>
              <a:rPr lang="ru-RU" sz="6400" dirty="0" smtClean="0">
                <a:solidFill>
                  <a:srgbClr val="35569F"/>
                </a:solidFill>
                <a:ea typeface="Arial"/>
                <a:sym typeface="Arial"/>
              </a:rPr>
              <a:t>итика, статьи</a:t>
            </a:r>
            <a:endParaRPr lang="ru-RU" sz="6400" dirty="0">
              <a:solidFill>
                <a:srgbClr val="35569F"/>
              </a:solidFill>
              <a:ea typeface="Arial"/>
              <a:sym typeface="Arial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1DB3078D-18B8-A85D-1423-D157A37E4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8064505"/>
            <a:ext cx="23061168" cy="3349755"/>
          </a:xfrm>
        </p:spPr>
        <p:txBody>
          <a:bodyPr>
            <a:normAutofit/>
          </a:bodyPr>
          <a:lstStyle/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Обновление обзоров рынков </a:t>
            </a:r>
            <a:r>
              <a:rPr lang="en-US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FLAP-D</a:t>
            </a: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северной Америки, стран Персидского залива</a:t>
            </a: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Обзоры рынков ЦОД Китая, Африки</a:t>
            </a:r>
            <a:endParaRPr lang="ru-RU" sz="2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Базовый мониторинг серверных помещений «для чайников»</a:t>
            </a: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r>
              <a:rPr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что-нибудь еще…</a:t>
            </a: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endParaRPr lang="ru-RU" sz="2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17220" indent="-617220">
              <a:buSzPct val="100000"/>
              <a:buFont typeface="Arial"/>
              <a:buChar char="•"/>
              <a:defRPr sz="3200">
                <a:solidFill>
                  <a:srgbClr val="535353"/>
                </a:solidFill>
              </a:defRPr>
            </a:pPr>
            <a:endParaRPr lang="ru-RU" sz="2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3604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82970" tIns="82970" rIns="82970" bIns="82970" numCol="1" spcCol="38100" rtlCol="0" anchor="ctr">
        <a:spAutoFit/>
      </a:bodyPr>
      <a:lstStyle>
        <a:defPPr marL="0" marR="0" indent="0" algn="l" defTabSz="186722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2970" tIns="82970" rIns="82970" bIns="82970" numCol="1" spcCol="38100" rtlCol="0" anchor="t">
        <a:spAutoFit/>
      </a:bodyPr>
      <a:lstStyle>
        <a:defPPr marL="0" marR="0" indent="0" algn="l" defTabSz="186722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396</Words>
  <Application>Microsoft Office PowerPoint</Application>
  <PresentationFormat>Произвольный</PresentationFormat>
  <Paragraphs>57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Custom Design</vt:lpstr>
      <vt:lpstr>ЗАЯВКА НА НОМИНАЦИЮ «ЗОЛОТОЕ ПЕРО ГОДА»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Павлов Андрей Анатольевич</dc:creator>
  <cp:lastModifiedBy>msalikow</cp:lastModifiedBy>
  <cp:revision>44</cp:revision>
  <dcterms:modified xsi:type="dcterms:W3CDTF">2024-02-16T17:35:10Z</dcterms:modified>
</cp:coreProperties>
</file>